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7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253955-17D6-4D91-B203-477D387795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540F51-858B-4764-B5FD-F3C00E084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365969-D922-4D16-BB23-AD711D4FE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206254-434A-4ED6-B904-F39A3CCDF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A38239-62A5-4DA5-AA97-39EBE53EF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7385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849B62-8925-4660-A2AF-5985C2BEF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A4F912-DA65-4B82-8D10-ACDE18875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3953B7-2A34-476F-859B-29CA36B18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9B7E25-F09C-4E07-8D9B-310FF018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D69D91-F999-4CD2-A832-E02BC67F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54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9B288-5F5D-4744-97E3-624C638E9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26F56F-2769-453E-892D-D21E390A5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5F2C8D-A66E-44A5-9946-26891C5A4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E13773-65DA-4E4A-A7C7-FE1778CEF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25F23E-77EC-4C0F-8DA7-B21561018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88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6A8E13-0624-4D4D-BBE7-B89E8F138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3B87-9FC1-4318-B052-7DD0993C9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C19F124-63AA-47B0-B1A0-C438618066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BD1359-14DA-4F56-8524-658D5B8ED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A2D06A-5FA1-42BF-8AB7-8B56F5348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2905EE-B6F8-4CC9-9BA3-5D87271C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797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70F1F3-3C02-42F4-9220-4E5D2109E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653E68-DCFB-4C2C-9DF1-555AA5EDF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EE5444-4E75-4E26-96F6-476935449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09594-B9E9-43DA-82FF-D0C07AE01A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38B91D0-9EB7-4FB2-BF7A-61FBDDEA9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7BB7078-88CD-407F-930F-D1A0D3BBD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F2D72FD-D00C-429D-92FC-32B14160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7528603-272C-41D5-A5D3-913A71B7B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139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16913A-A631-4795-AC11-5D94EC981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C84999A-4337-4FB6-9D27-AB8B9EB4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E049C7-3802-4F57-8DF7-67DE7C3EA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D04590D-2124-4AE1-BBB5-42C796A1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778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07F322A-94C7-4FB2-8156-0BC924FCE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19BDAB7-FB68-4E57-BE49-70D81A64C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2C0B6A-5C5A-45E3-80A5-DE14DE797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97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617EE-881E-4CBF-A92F-169F390FA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1F2256-8963-4159-B2EE-D3C82CF64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C480DA5-DF83-4191-B297-D1401A801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F27338-311F-49AA-B447-AEB1A7400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B69988-58A0-4BCC-BC16-EC952F1C1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55DC91-220B-4FD9-B971-DB3EC5448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26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825371-247C-47C2-96C3-67B6444CB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4FC4DC1-1258-4D62-A7C3-539551FDEF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49504D-20AD-44BB-B500-1DF1CC4EC9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68EDE4-B525-4E72-9932-277396582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5125E9-57FE-442A-84E2-2C0B53C0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7FFF1B-505D-4470-A175-94AE5349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55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892AE6-6EAA-43CF-B74F-6D9E7E050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8889BB-BC59-4D71-8F55-29BBCE9F6E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54326E-AEAC-47DD-A175-9A9716C33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F34D73-B9E6-45C1-8FD8-B84D3C75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2A8D23-F789-421D-AE95-EAC4B722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244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0C89ED-275D-4C99-B58E-DDB782E33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AA06589-88F6-4794-A00B-63680716D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FAD243-CBF1-4AC4-B3A6-F5F86827A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0F6BDF-6240-41BE-8AD2-16E93AB07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22E197-5F33-4E7A-BD9F-A43C4934C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12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64285A0-6A5C-4314-A476-047B6987B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B8B52C-71BF-4CEF-AB29-9F3569C59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4EC13B-8CF4-4852-A3F3-97676040E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F298B-6E30-40C0-A6C1-FAD398DE4ADB}" type="datetimeFigureOut">
              <a:rPr lang="fr-FR" smtClean="0"/>
              <a:t>19/11/2021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986AEE-4603-43FD-AE90-8E5D2DA12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8801D8-EE53-4AA2-BF4D-B777B03BC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1BE87-546F-4366-9A7F-7EB244972D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748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france.gouv.fr/affichCodeArticle.do?cidTexte=LEGITEXT000006069565&amp;idArticle=LEGIARTI000032221967&amp;dateTexte=&amp;categorieLien=ci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france.gouv.fr/affichCodeArticle.do?cidTexte=LEGITEXT000006069565&amp;idArticle=LEGIARTI000032221999&amp;dateTexte=&amp;categorieLien=cid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affichCodeArticle.do?cidTexte=LEGITEXT000006072026&amp;idArticle=LEGIARTI000006654300&amp;dateTexte=&amp;categorieLien=cid" TargetMode="External"/><Relationship Id="rId2" Type="http://schemas.openxmlformats.org/officeDocument/2006/relationships/hyperlink" Target="https://www.legifrance.gouv.fr/affichCodeArticle.do?cidTexte=LEGITEXT000006069565&amp;idArticle=LEGIARTI000032223839&amp;dateTexte=&amp;categorieLien=ci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egifrance.gouv.fr/affichCodeArticle.do?cidTexte=LEGITEXT000006072026&amp;idArticle=LEGIARTI000006654305&amp;dateTexte=&amp;categorieLien=ci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france.gouv.fr/affichCodeArticle.do?cidTexte=LEGITEXT000006069565&amp;idArticle=LEGIARTI000032222033&amp;dateTexte=&amp;categorieLien=cid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ovimpact.org/blog/soutenez-la-startup-rainbold-society-votez/carte-merci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71C283-171D-4471-831F-D977C0F812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LE CREDIT AFFECTE</a:t>
            </a:r>
            <a:br>
              <a:rPr lang="fr-FR" dirty="0"/>
            </a:br>
            <a:endParaRPr lang="fr-FR" sz="5300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FC1B5C29-B556-441E-BB15-E946AFB98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86539"/>
            <a:ext cx="9144000" cy="1971261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Formation du 19 Janvier 2021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D5FECE-C43F-42F5-A376-D7EE68A2C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618" y="5295374"/>
            <a:ext cx="1164328" cy="132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8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AE1426-2464-43DD-B80C-529698764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7030A0"/>
                </a:solidFill>
              </a:rPr>
              <a:t>                        </a:t>
            </a:r>
            <a:r>
              <a:rPr lang="fr-FR" b="1" u="sng" dirty="0">
                <a:solidFill>
                  <a:srgbClr val="7030A0"/>
                </a:solidFill>
              </a:rPr>
              <a:t>Définition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59E7E3-2804-42B3-90ED-8ABFB7D0E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→ </a:t>
            </a:r>
            <a:r>
              <a:rPr lang="fr-FR" i="1" dirty="0"/>
              <a:t>Le crédit affecté est accordé par un établissement de crédit ou une banque. Il est utilisé pour un achat déterminé : un bien mobilier (crédit automobile par exemple) ou une prestation. Il est souvent contracté directement sur le lieu de vente.</a:t>
            </a:r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r>
              <a:rPr lang="fr-FR" i="1" dirty="0"/>
              <a:t>→ Le crédit obtenu doit servir uniquement à payer le bien ou la prestation définie. Si le contrat de vente ne se réalise pas (désistement du consommateur...), l'annulation du contrat de crédit sera automatique, même si l'établissement a accepté de vous l'accorder.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458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AE1426-2464-43DD-B80C-529698764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u="sng" dirty="0">
                <a:solidFill>
                  <a:srgbClr val="7030A0"/>
                </a:solidFill>
              </a:rPr>
              <a:t>Définition juridique à partir des articles du Code de la consommation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59E7E3-2804-42B3-90ED-8ABFB7D0E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dirty="0"/>
              <a:t>Ce sont les articles L 312-44 à L 312-56 du Code de la consommation qui encadrent le Crédit affecté.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dirty="0"/>
              <a:t>●Article qui prévoit l’interdépendance du Contrat principal et du Crédit affecté : article L 312-54 du Code de la consommation : «</a:t>
            </a:r>
            <a:r>
              <a:rPr lang="fr-FR" i="1" dirty="0"/>
              <a:t> </a:t>
            </a:r>
            <a:r>
              <a:rPr lang="fr-FR" i="1" dirty="0">
                <a:solidFill>
                  <a:srgbClr val="00B050"/>
                </a:solidFill>
              </a:rPr>
              <a:t>Lorsque le consommateur exerce son droit de rétractation du contrat de vente ou de fourniture de prestation de services mentionné au 9° de l'article </a:t>
            </a:r>
            <a:r>
              <a:rPr lang="fr-FR" i="1" dirty="0">
                <a:solidFill>
                  <a:srgbClr val="00B050"/>
                </a:solidFill>
                <a:hlinkClick r:id="rId2" tooltip="Code de la consommation - art. L311-1 (VD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L. 311-1</a:t>
            </a:r>
            <a:r>
              <a:rPr lang="fr-FR" i="1" dirty="0">
                <a:solidFill>
                  <a:srgbClr val="00B050"/>
                </a:solidFill>
              </a:rPr>
              <a:t>, le contrat de crédit destiné à en assurer le financement est résilié de plein droit sans frais ni indemnité, à l'exception éventuellement des frais engagés pour l'ouverture du dossier de crédit</a:t>
            </a:r>
            <a:r>
              <a:rPr lang="fr-FR" i="1" dirty="0"/>
              <a:t> ».</a:t>
            </a:r>
            <a:endParaRPr lang="fr-FR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163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AE1426-2464-43DD-B80C-529698764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>
                <a:solidFill>
                  <a:srgbClr val="7030A0"/>
                </a:solidFill>
              </a:rPr>
              <a:t>Principaux articles relatifs au Crédit affecté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59E7E3-2804-42B3-90ED-8ABFB7D0E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Premier article </a:t>
            </a:r>
          </a:p>
          <a:p>
            <a:pPr marL="0" indent="0">
              <a:buNone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L’article L 341-2 du Code de la Consommation énonce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Le prêteur qui n’a pas respecté les obligations fixées aux articles L 312-14 et L 312-16 est déchu du droit aux intérêts (…) ».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827661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AE1426-2464-43DD-B80C-529698764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>
                <a:solidFill>
                  <a:srgbClr val="7030A0"/>
                </a:solidFill>
              </a:rPr>
              <a:t>Deuxième article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59E7E3-2804-42B3-90ED-8ABFB7D0E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L’article L 312-14 du Code de la consommation dispose</a:t>
            </a:r>
            <a:r>
              <a:rPr lang="fr-FR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Le prêteur ou l'intermédiaire de crédit fournit à l'emprunteur les explications lui permettant de déterminer si le contrat de crédit proposé est adapté à ses besoins et à sa situation financière, notamment à partir des informations contenues dans la fiche mentionnée à l'article </a:t>
            </a:r>
            <a:r>
              <a:rPr lang="fr-FR" sz="2400" i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tooltip="Code de la consommation - art. L312-12 (VD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L. 312-12</a:t>
            </a: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 attire l'attention de l'emprunteur sur les caractéristiques essentielles du ou des crédits proposés et sur les conséquences que ces crédits peuvent avoir sur sa situation financière, y compris en cas de défaut de paiement. Ces informations sont données, le cas échéant, sur la base des préférences exprimées par l'emprunteur. </a:t>
            </a:r>
            <a:b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Lorsque le crédit est proposé sur un lieu de vente, le prêteur veille à ce que l'emprunteur reçoive ces explications de manière complète et appropriée sur le lieu même de la vente, dans des conditions garantissant la confidentialité des échanges ».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8416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D46C4-3DD2-499D-8B93-F41A86F28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>
                <a:solidFill>
                  <a:srgbClr val="7030A0"/>
                </a:solidFill>
              </a:rPr>
              <a:t>Troisième article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F5FB5C-1F41-4FCC-B0FC-718EDC2EA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L’article L 312-16 du même code vient compléter : </a:t>
            </a:r>
            <a:r>
              <a:rPr lang="fr-F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Avant de conclure le contrat de crédit, le prêteur vérifie la solvabilité de l'emprunteur à partir d'un nombre suffisant d'informations, y compris des informations fournies par ce dernier à la demande du prêteur. Le prêteur consulte le fichier prévu à l'article </a:t>
            </a:r>
            <a:r>
              <a:rPr lang="fr-FR" sz="2400" i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tooltip="Code de la consommation - art. L751-1 (VD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L. 751-1</a:t>
            </a: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dans les conditions prévues par l'arrêté mentionné à l'article L. 751-6, sauf dans le cas d'une opération mentionnée au 1 de l'article </a:t>
            </a:r>
            <a:r>
              <a:rPr lang="fr-FR" sz="2400" i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tooltip="Code monétaire et financier - art. L511-6 (VT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L. 511-6</a:t>
            </a: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 au </a:t>
            </a:r>
            <a:r>
              <a:rPr lang="fr-FR" sz="2400" i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 tooltip="Code monétaire et financier - art. L511-7 (VD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du I de l'article L. 511-7 du code monétaire et financier</a:t>
            </a:r>
            <a:endParaRPr lang="fr-FR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618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59DC76-B0F6-4E0B-88FA-EC035BE96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>
                <a:solidFill>
                  <a:srgbClr val="7030A0"/>
                </a:solidFill>
              </a:rPr>
              <a:t>Quatrième et dernier article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DA00EF-92F3-4E5E-84BC-6A8964427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 algn="just"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’article L 312-24 du Code de la consommation prévoit : </a:t>
            </a:r>
            <a:r>
              <a:rPr lang="fr-F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contrat accepté par l'emprunteur ne devient parfait qu'à la double condition que celui-ci n'ait pas fait usage de sa faculté de rétractation et que le prêteur ait fait connaître à l'emprunteur sa décision d'accorder le crédit, dans un délai de sept jours. L'agrément de la personne de l'emprunteur est réputé refusé si, à l'expiration de ce délai, la décision d'accorder le crédit n'a pas été portée à la connaissance de l'intéressé. L'agrément de la personne de l'emprunteur parvenu à sa connaissance après l'expiration de ce délai reste néanmoins valable si celui-ci entend toujours bénéficier du crédit. </a:t>
            </a:r>
            <a:b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mise à disposition des fonds au-delà du délai de sept jours mentionné à l'article </a:t>
            </a:r>
            <a:r>
              <a:rPr lang="fr-FR" sz="2400" i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tooltip="Code de la consommation - art. L312-25 (VD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L. 312-25</a:t>
            </a:r>
            <a:r>
              <a:rPr lang="fr-FR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vaut agrément de l'emprunteur par le prêteur ».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1721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617D2-EF8C-492C-B007-29C5E78D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7030A0"/>
                </a:solidFill>
              </a:rPr>
              <a:t>FIN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56DE3F0-FA50-4EA9-8D93-C984F5CF3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64531" y="1825625"/>
            <a:ext cx="8462937" cy="3594514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B7B2C4-63AE-4A9D-A7CA-DEC11BF4F57C}"/>
              </a:ext>
            </a:extLst>
          </p:cNvPr>
          <p:cNvSpPr txBox="1"/>
          <p:nvPr/>
        </p:nvSpPr>
        <p:spPr>
          <a:xfrm>
            <a:off x="3352800" y="5936974"/>
            <a:ext cx="5910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Sources : Services-publics.fr et litige soumis par association</a:t>
            </a:r>
          </a:p>
        </p:txBody>
      </p:sp>
    </p:spTree>
    <p:extLst>
      <p:ext uri="{BB962C8B-B14F-4D97-AF65-F5344CB8AC3E}">
        <p14:creationId xmlns:p14="http://schemas.microsoft.com/office/powerpoint/2010/main" val="28134144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682</Words>
  <Application>Microsoft Office PowerPoint</Application>
  <PresentationFormat>Grand écran</PresentationFormat>
  <Paragraphs>28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LE CREDIT AFFECTE </vt:lpstr>
      <vt:lpstr>                        Définition</vt:lpstr>
      <vt:lpstr>Définition juridique à partir des articles du Code de la consommation</vt:lpstr>
      <vt:lpstr>Principaux articles relatifs au Crédit affecté</vt:lpstr>
      <vt:lpstr>Deuxième article </vt:lpstr>
      <vt:lpstr>Troisième article</vt:lpstr>
      <vt:lpstr>Quatrième et dernier article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Centre Technique Régional de la Consommation</dc:creator>
  <cp:lastModifiedBy>Centre Technique Régional de la Consommation</cp:lastModifiedBy>
  <cp:revision>28</cp:revision>
  <dcterms:created xsi:type="dcterms:W3CDTF">2020-12-11T14:33:02Z</dcterms:created>
  <dcterms:modified xsi:type="dcterms:W3CDTF">2021-11-19T13:06:27Z</dcterms:modified>
</cp:coreProperties>
</file>