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custDataLst>
    <p:tags r:id="rId10"/>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Diapositive de titre">
    <p:spTree>
      <p:nvGrpSpPr>
        <p:cNvPr id="1" name=""/>
        <p:cNvGrpSpPr/>
        <p:nvPr/>
      </p:nvGrpSpPr>
      <p:grpSpPr>
        <a:xfrm>
          <a:off x="0" y="0"/>
          <a:ext cx="0" cy="0"/>
        </a:xfrm>
      </p:grpSpPr>
      <p:sp>
        <p:nvSpPr>
          <p:cNvPr id="2" name="Titre 1">
            <a:extLst>
              <a:ext uri="{FF2B5EF4-FFF2-40B4-BE49-F238E27FC236}">
                <a16:creationId xmlns:a16="http://schemas.microsoft.com/office/drawing/2014/main" id="{B110B76C-B12C-4FB9-ACE3-8A4C1793629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11AF4F1-6C7F-4A7D-BE86-934CDBBA82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80AF205-1358-4C62-975B-AFF7B159F4F5}"/>
              </a:ext>
            </a:extLst>
          </p:cNvPr>
          <p:cNvSpPr>
            <a:spLocks noGrp="1"/>
          </p:cNvSpPr>
          <p:nvPr>
            <p:ph type="dt" sz="half" idx="10"/>
          </p:nvPr>
        </p:nvSpPr>
        <p:spPr/>
        <p:txBody>
          <a:bodyPr/>
          <a:lstStyle/>
          <a:p>
            <a:fld id="{C1FE1C57-E57A-4B61-8424-1D25973881AB}" type="datetimeFigureOut">
              <a:rPr lang="fr-FR" smtClean="0"/>
              <a:t>01/02/2022</a:t>
            </a:fld>
            <a:endParaRPr lang="fr-FR"/>
          </a:p>
        </p:txBody>
      </p:sp>
      <p:sp>
        <p:nvSpPr>
          <p:cNvPr id="5" name="Espace réservé du pied de page 4">
            <a:extLst>
              <a:ext uri="{FF2B5EF4-FFF2-40B4-BE49-F238E27FC236}">
                <a16:creationId xmlns:a16="http://schemas.microsoft.com/office/drawing/2014/main" id="{32406F66-609B-493C-9720-E13C72BA9E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29F2291-A892-4E05-8D8F-F9ADE6C300FC}"/>
              </a:ext>
            </a:extLst>
          </p:cNvPr>
          <p:cNvSpPr>
            <a:spLocks noGrp="1"/>
          </p:cNvSpPr>
          <p:nvPr>
            <p:ph type="sldNum" sz="quarter" idx="12"/>
          </p:nvPr>
        </p:nvSpPr>
        <p:spPr/>
        <p:txBody>
          <a:bodyPr/>
          <a:lstStyle/>
          <a:p>
            <a:fld id="{81A95793-26B7-47FD-9882-D9B937504FBF}" type="slidenum">
              <a:rPr lang="fr-FR" smtClean="0"/>
              <a:t>‹N°›</a:t>
            </a:fld>
            <a:endParaRPr lang="fr-FR"/>
          </a:p>
        </p:txBody>
      </p:sp>
    </p:spTree>
    <p:extLst>
      <p:ext uri="{BB962C8B-B14F-4D97-AF65-F5344CB8AC3E}">
        <p14:creationId xmlns:p14="http://schemas.microsoft.com/office/powerpoint/2010/main" val="2222876734"/>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re et contenu">
    <p:spTree>
      <p:nvGrpSpPr>
        <p:cNvPr id="1" name=""/>
        <p:cNvGrpSpPr/>
        <p:nvPr/>
      </p:nvGrpSpPr>
      <p:grpSpPr>
        <a:xfrm>
          <a:off x="0" y="0"/>
          <a:ext cx="0" cy="0"/>
        </a:xfrm>
      </p:grpSpPr>
      <p:sp>
        <p:nvSpPr>
          <p:cNvPr id="2" name="Titre 1">
            <a:extLst>
              <a:ext uri="{FF2B5EF4-FFF2-40B4-BE49-F238E27FC236}">
                <a16:creationId xmlns:a16="http://schemas.microsoft.com/office/drawing/2014/main" id="{E0F2C0B0-6D78-4AF9-BC86-1C4B13F534B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22E350-2589-497F-B1BF-39F7FB20D8B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6C486B5-5DB6-4858-819E-5249720A051B}"/>
              </a:ext>
            </a:extLst>
          </p:cNvPr>
          <p:cNvSpPr>
            <a:spLocks noGrp="1"/>
          </p:cNvSpPr>
          <p:nvPr>
            <p:ph type="dt" sz="half" idx="10"/>
          </p:nvPr>
        </p:nvSpPr>
        <p:spPr/>
        <p:txBody>
          <a:bodyPr/>
          <a:lstStyle/>
          <a:p>
            <a:fld id="{C1FE1C57-E57A-4B61-8424-1D25973881AB}" type="datetimeFigureOut">
              <a:rPr lang="fr-FR" smtClean="0"/>
              <a:t>01/02/2022</a:t>
            </a:fld>
            <a:endParaRPr lang="fr-FR"/>
          </a:p>
        </p:txBody>
      </p:sp>
      <p:sp>
        <p:nvSpPr>
          <p:cNvPr id="5" name="Espace réservé du pied de page 4">
            <a:extLst>
              <a:ext uri="{FF2B5EF4-FFF2-40B4-BE49-F238E27FC236}">
                <a16:creationId xmlns:a16="http://schemas.microsoft.com/office/drawing/2014/main" id="{37CFF1F2-6F7A-4503-B129-273719C8B5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2B7ACB2-EC1E-4854-8EEC-60A9B51A291C}"/>
              </a:ext>
            </a:extLst>
          </p:cNvPr>
          <p:cNvSpPr>
            <a:spLocks noGrp="1"/>
          </p:cNvSpPr>
          <p:nvPr>
            <p:ph type="sldNum" sz="quarter" idx="12"/>
          </p:nvPr>
        </p:nvSpPr>
        <p:spPr/>
        <p:txBody>
          <a:bodyPr/>
          <a:lstStyle/>
          <a:p>
            <a:fld id="{81A95793-26B7-47FD-9882-D9B937504FBF}" type="slidenum">
              <a:rPr lang="fr-FR" smtClean="0"/>
              <a:t>‹N°›</a:t>
            </a:fld>
            <a:endParaRPr lang="fr-FR"/>
          </a:p>
        </p:txBody>
      </p:sp>
    </p:spTree>
    <p:extLst>
      <p:ext uri="{BB962C8B-B14F-4D97-AF65-F5344CB8AC3E}">
        <p14:creationId xmlns:p14="http://schemas.microsoft.com/office/powerpoint/2010/main" val="3638587338"/>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Espace réservé du titre 1">
            <a:extLst>
              <a:ext uri="{FF2B5EF4-FFF2-40B4-BE49-F238E27FC236}">
                <a16:creationId xmlns:a16="http://schemas.microsoft.com/office/drawing/2014/main" id="{B11BDDCB-94B6-4AAD-A00D-A0D1210DB5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38D943D-7333-469D-BBED-7435C47FDA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C42AFEF-0538-4284-B9DE-56D5D28DC3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E1C57-E57A-4B61-8424-1D25973881AB}" type="datetimeFigureOut">
              <a:rPr lang="fr-FR" smtClean="0"/>
              <a:t>01/02/2022</a:t>
            </a:fld>
            <a:endParaRPr lang="fr-FR"/>
          </a:p>
        </p:txBody>
      </p:sp>
      <p:sp>
        <p:nvSpPr>
          <p:cNvPr id="5" name="Espace réservé du pied de page 4">
            <a:extLst>
              <a:ext uri="{FF2B5EF4-FFF2-40B4-BE49-F238E27FC236}">
                <a16:creationId xmlns:a16="http://schemas.microsoft.com/office/drawing/2014/main" id="{4F8A0E92-894A-4770-BF01-65A4E156CE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10DCC3F-7EC1-417E-8A2E-30F91022A2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95793-26B7-47FD-9882-D9B937504FBF}" type="slidenum">
              <a:rPr lang="fr-FR" smtClean="0"/>
              <a:t>‹N°›</a:t>
            </a:fld>
            <a:endParaRPr lang="fr-FR"/>
          </a:p>
        </p:txBody>
      </p:sp>
    </p:spTree>
    <p:extLst>
      <p:ext uri="{BB962C8B-B14F-4D97-AF65-F5344CB8AC3E}">
        <p14:creationId xmlns:p14="http://schemas.microsoft.com/office/powerpoint/2010/main" val="3870144357"/>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 Id="rId3" Type="http://schemas.openxmlformats.org/officeDocument/2006/relationships/hyperlink" Target="https://www.achatmat.com/signaletique-marquage/signalisation-de-securite/signaux-instruction/panneau-renseignements-p-4006564" TargetMode="External"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itre 3">
            <a:extLst>
              <a:ext uri="{FF2B5EF4-FFF2-40B4-BE49-F238E27FC236}">
                <a16:creationId xmlns:a16="http://schemas.microsoft.com/office/drawing/2014/main" id="{3B77D47F-7ABD-46C4-913B-840D44A66AD7}"/>
              </a:ext>
            </a:extLst>
          </p:cNvPr>
          <p:cNvSpPr>
            <a:spLocks noGrp="1"/>
          </p:cNvSpPr>
          <p:nvPr>
            <p:ph type="ctrTitle"/>
          </p:nvPr>
        </p:nvSpPr>
        <p:spPr>
          <a:xfrm>
            <a:off x="1524000" y="1854201"/>
            <a:ext cx="9144000" cy="1655762"/>
          </a:xfrm>
        </p:spPr>
        <p:txBody>
          <a:bodyPr>
            <a:normAutofit fontScale="90000"/>
          </a:bodyPr>
          <a:lstStyle/>
          <a:p>
            <a:r>
              <a:rPr lang="fr-FR" b="1">
                <a:solidFill>
                  <a:srgbClr val="00CCFF"/>
                </a:solidFill>
              </a:rPr>
              <a:t>La restitution du Dépôt de Garantie </a:t>
            </a:r>
          </a:p>
        </p:txBody>
      </p:sp>
      <p:sp>
        <p:nvSpPr>
          <p:cNvPr id="5" name="Sous-titre 4">
            <a:extLst>
              <a:ext uri="{FF2B5EF4-FFF2-40B4-BE49-F238E27FC236}">
                <a16:creationId xmlns:a16="http://schemas.microsoft.com/office/drawing/2014/main" id="{20A13A6A-9FFF-4A12-9755-BA6210D582EC}"/>
              </a:ext>
            </a:extLst>
          </p:cNvPr>
          <p:cNvSpPr>
            <a:spLocks noGrp="1"/>
          </p:cNvSpPr>
          <p:nvPr>
            <p:ph type="subTitle" idx="1"/>
          </p:nvPr>
        </p:nvSpPr>
        <p:spPr>
          <a:xfrm>
            <a:off x="2491408" y="4346712"/>
            <a:ext cx="8176591" cy="911087"/>
          </a:xfrm>
        </p:spPr>
        <p:txBody>
          <a:bodyPr/>
          <a:lstStyle/>
          <a:p>
            <a:r>
              <a:rPr lang="fr-FR" i="1"/>
              <a:t>Formation du 23 Février 2021</a:t>
            </a:r>
          </a:p>
        </p:txBody>
      </p:sp>
      <p:pic>
        <p:nvPicPr>
          <p:cNvPr id="7" name="Image 6">
            <a:extLst>
              <a:ext uri="{FF2B5EF4-FFF2-40B4-BE49-F238E27FC236}">
                <a16:creationId xmlns:a16="http://schemas.microsoft.com/office/drawing/2014/main" id="{0DC66E13-1B54-4B42-A54B-C34D7E6ED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506" y="506413"/>
            <a:ext cx="923925" cy="1047750"/>
          </a:xfrm>
          <a:prstGeom prst="rect">
            <a:avLst/>
          </a:prstGeom>
        </p:spPr>
      </p:pic>
    </p:spTree>
    <p:extLst>
      <p:ext uri="{BB962C8B-B14F-4D97-AF65-F5344CB8AC3E}">
        <p14:creationId xmlns:p14="http://schemas.microsoft.com/office/powerpoint/2010/main" val="4235132151"/>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itre 3">
            <a:extLst>
              <a:ext uri="{FF2B5EF4-FFF2-40B4-BE49-F238E27FC236}">
                <a16:creationId xmlns:a16="http://schemas.microsoft.com/office/drawing/2014/main" id="{C14DEC36-D22E-48CB-87A9-B9D0334FDAAF}"/>
              </a:ext>
            </a:extLst>
          </p:cNvPr>
          <p:cNvSpPr>
            <a:spLocks noGrp="1"/>
          </p:cNvSpPr>
          <p:nvPr>
            <p:ph type="title"/>
          </p:nvPr>
        </p:nvSpPr>
        <p:spPr/>
        <p:txBody>
          <a:bodyPr/>
          <a:lstStyle/>
          <a:p>
            <a:pPr algn="ctr"/>
            <a:r>
              <a:rPr lang="fr-FR">
                <a:solidFill>
                  <a:srgbClr val="0070C0"/>
                </a:solidFill>
              </a:rPr>
              <a:t>Présentation succincte de la Loi du 6 Juillet 1989</a:t>
            </a:r>
          </a:p>
        </p:txBody>
      </p:sp>
      <p:sp>
        <p:nvSpPr>
          <p:cNvPr id="5" name="Espace réservé du contenu 4">
            <a:extLst>
              <a:ext uri="{FF2B5EF4-FFF2-40B4-BE49-F238E27FC236}">
                <a16:creationId xmlns:a16="http://schemas.microsoft.com/office/drawing/2014/main" id="{8FE089C7-33A4-4E85-A08D-5DE86A22E9C5}"/>
              </a:ext>
            </a:extLst>
          </p:cNvPr>
          <p:cNvSpPr>
            <a:spLocks noGrp="1"/>
          </p:cNvSpPr>
          <p:nvPr>
            <p:ph idx="1"/>
          </p:nvPr>
        </p:nvSpPr>
        <p:spPr/>
        <p:txBody>
          <a:bodyPr>
            <a:normAutofit/>
          </a:bodyPr>
          <a:lstStyle/>
          <a:p>
            <a:pPr marL="0" indent="0" algn="ctr">
              <a:buNone/>
            </a:pPr>
            <a:r>
              <a:rPr lang="fr-FR" sz="2400"/>
              <a:t>→ La loi du 6 Juillet 1989 vise à encadrer les rapports entre propriétaire/bailleur et locataire.</a:t>
            </a:r>
          </a:p>
          <a:p>
            <a:pPr marL="0" indent="0" algn="ctr">
              <a:buNone/>
            </a:pPr>
            <a:endParaRPr lang="fr-FR" sz="2400"/>
          </a:p>
          <a:p>
            <a:pPr marL="0" indent="0" algn="ctr">
              <a:buNone/>
            </a:pPr>
            <a:r>
              <a:rPr lang="fr-FR" sz="2400"/>
              <a:t>→ La loi ALUR du 24 Mars 2014 a étendu le champ d’application de la loi du 6 Juillet 1989 portant réglementation des baux ruraux à la location meublée.</a:t>
            </a:r>
          </a:p>
          <a:p>
            <a:pPr marL="0" indent="0" algn="ctr">
              <a:buNone/>
            </a:pPr>
            <a:endParaRPr lang="fr-FR" sz="2400"/>
          </a:p>
          <a:p>
            <a:pPr marL="0" indent="0" algn="ctr">
              <a:buNone/>
            </a:pPr>
            <a:r>
              <a:rPr lang="fr-FR" sz="2400"/>
              <a:t>→ Il résulte des dispositions de la loi ALUR que le logement meublé loué à titre de résidence principale est soumis aux mêmes règles que les baux d’habitation</a:t>
            </a:r>
          </a:p>
        </p:txBody>
      </p:sp>
    </p:spTree>
    <p:extLst>
      <p:ext uri="{BB962C8B-B14F-4D97-AF65-F5344CB8AC3E}">
        <p14:creationId xmlns:p14="http://schemas.microsoft.com/office/powerpoint/2010/main" val="565693928"/>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re 1">
            <a:extLst>
              <a:ext uri="{FF2B5EF4-FFF2-40B4-BE49-F238E27FC236}">
                <a16:creationId xmlns:a16="http://schemas.microsoft.com/office/drawing/2014/main" id="{453A41A5-44EF-4B2B-BDAD-8D012C1790C0}"/>
              </a:ext>
            </a:extLst>
          </p:cNvPr>
          <p:cNvSpPr>
            <a:spLocks noGrp="1"/>
          </p:cNvSpPr>
          <p:nvPr>
            <p:ph type="title"/>
          </p:nvPr>
        </p:nvSpPr>
        <p:spPr/>
        <p:txBody>
          <a:bodyPr>
            <a:normAutofit/>
          </a:bodyPr>
          <a:lstStyle/>
          <a:p>
            <a:pPr algn="ctr"/>
            <a:r>
              <a:rPr lang="fr-FR" sz="3600">
                <a:solidFill>
                  <a:srgbClr val="0070C0"/>
                </a:solidFill>
              </a:rPr>
              <a:t>Les principaux articles de la Loi du 6 Juillet 1989</a:t>
            </a:r>
          </a:p>
        </p:txBody>
      </p:sp>
      <p:sp>
        <p:nvSpPr>
          <p:cNvPr id="3" name="Espace réservé du contenu 2">
            <a:extLst>
              <a:ext uri="{FF2B5EF4-FFF2-40B4-BE49-F238E27FC236}">
                <a16:creationId xmlns:a16="http://schemas.microsoft.com/office/drawing/2014/main" id="{18A3BE59-2B1A-411C-9714-046949CEF8A0}"/>
              </a:ext>
            </a:extLst>
          </p:cNvPr>
          <p:cNvSpPr>
            <a:spLocks noGrp="1"/>
          </p:cNvSpPr>
          <p:nvPr>
            <p:ph idx="1"/>
          </p:nvPr>
        </p:nvSpPr>
        <p:spPr>
          <a:xfrm>
            <a:off x="838200" y="1825624"/>
            <a:ext cx="10515600" cy="5032375"/>
          </a:xfrm>
        </p:spPr>
        <p:txBody>
          <a:bodyPr/>
          <a:lstStyle/>
          <a:p>
            <a:pPr marL="0" indent="0" algn="just">
              <a:buNone/>
            </a:pPr>
            <a:endParaRPr lang="fr-FR"/>
          </a:p>
          <a:p>
            <a:pPr marL="0" indent="0" algn="just">
              <a:buNone/>
            </a:pPr>
            <a:r>
              <a:rPr lang="fr-FR"/>
              <a:t>→ Article 3 : précise les éléments que le contrat de bail locatif doit comporter obligatoirement, à savoir :</a:t>
            </a:r>
          </a:p>
          <a:p>
            <a:pPr marL="0" indent="0" algn="just">
              <a:buNone/>
            </a:pPr>
            <a:r>
              <a:rPr lang="fr-FR"/>
              <a:t> le nom ou la dénomination du bailleur et son domicile ; le nom et la dénomination du locataire; la date de prise d’effet et la durée ; la consistance, la destination ainsi que la surface habitable de la chose louée; la désignation des locaux et équipements d’usage privatif dont le locataire a la jouissance exclusive; le loyer de référence; le montant du dépôt de garantie si celui-ci est prévu.</a:t>
            </a:r>
          </a:p>
          <a:p>
            <a:pPr marL="0" indent="0" algn="just">
              <a:buNone/>
            </a:pPr>
            <a:endParaRPr lang="fr-FR"/>
          </a:p>
          <a:p>
            <a:pPr marL="0" indent="0" algn="just">
              <a:buNone/>
            </a:pPr>
            <a:endParaRPr lang="fr-FR"/>
          </a:p>
        </p:txBody>
      </p:sp>
    </p:spTree>
    <p:extLst>
      <p:ext uri="{BB962C8B-B14F-4D97-AF65-F5344CB8AC3E}">
        <p14:creationId xmlns:p14="http://schemas.microsoft.com/office/powerpoint/2010/main" val="518173244"/>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re 1">
            <a:extLst>
              <a:ext uri="{FF2B5EF4-FFF2-40B4-BE49-F238E27FC236}">
                <a16:creationId xmlns:a16="http://schemas.microsoft.com/office/drawing/2014/main" id="{42B21DC9-5E7C-4883-97B0-6311C00D913B}"/>
              </a:ext>
            </a:extLst>
          </p:cNvPr>
          <p:cNvSpPr>
            <a:spLocks noGrp="1"/>
          </p:cNvSpPr>
          <p:nvPr>
            <p:ph type="title"/>
          </p:nvPr>
        </p:nvSpPr>
        <p:spPr/>
        <p:txBody>
          <a:bodyPr/>
          <a:lstStyle/>
          <a:p>
            <a:pPr algn="ctr"/>
            <a:r>
              <a:rPr lang="fr-FR">
                <a:solidFill>
                  <a:srgbClr val="0070C0"/>
                </a:solidFill>
              </a:rPr>
              <a:t>Suite des articles</a:t>
            </a:r>
          </a:p>
        </p:txBody>
      </p:sp>
      <p:sp>
        <p:nvSpPr>
          <p:cNvPr id="3" name="Espace réservé du contenu 2">
            <a:extLst>
              <a:ext uri="{FF2B5EF4-FFF2-40B4-BE49-F238E27FC236}">
                <a16:creationId xmlns:a16="http://schemas.microsoft.com/office/drawing/2014/main" id="{A3B2AE54-A583-4095-AF18-5A70436D5DB8}"/>
              </a:ext>
            </a:extLst>
          </p:cNvPr>
          <p:cNvSpPr>
            <a:spLocks noGrp="1"/>
          </p:cNvSpPr>
          <p:nvPr>
            <p:ph idx="1"/>
          </p:nvPr>
        </p:nvSpPr>
        <p:spPr/>
        <p:txBody>
          <a:bodyPr/>
          <a:lstStyle/>
          <a:p>
            <a:pPr marL="0" indent="0">
              <a:buNone/>
            </a:pPr>
            <a:endParaRPr lang="fr-FR"/>
          </a:p>
          <a:p>
            <a:pPr marL="0" indent="0" algn="just">
              <a:buNone/>
            </a:pPr>
            <a:r>
              <a:rPr lang="fr-FR"/>
              <a:t>→ Article 3-2 : « Un état des lieux est établi (…) dans les mêmes formes et en autant d’exemplaires que de parties lors de la remise et de la restitution des clés. Il est établi contradictoirement et amiablement par les parties ou par un tiers mandaté par elles et joint au contrat de location (…).</a:t>
            </a:r>
          </a:p>
          <a:p>
            <a:pPr marL="0" indent="0" algn="just">
              <a:buNone/>
            </a:pPr>
            <a:r>
              <a:rPr lang="fr-FR"/>
              <a:t>Le locataire peut demander au bailleur ou à son représentant de compléter l’état des lieux d’entrée dans un délai de dix jours à compter de son établissement ».</a:t>
            </a:r>
          </a:p>
          <a:p>
            <a:pPr marL="0" indent="0" algn="just">
              <a:buNone/>
            </a:pPr>
            <a:endParaRPr lang="fr-FR"/>
          </a:p>
          <a:p>
            <a:endParaRPr lang="fr-FR"/>
          </a:p>
        </p:txBody>
      </p:sp>
    </p:spTree>
    <p:extLst>
      <p:ext uri="{BB962C8B-B14F-4D97-AF65-F5344CB8AC3E}">
        <p14:creationId xmlns:p14="http://schemas.microsoft.com/office/powerpoint/2010/main" val="3719094519"/>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 name="Titre 5">
            <a:extLst>
              <a:ext uri="{FF2B5EF4-FFF2-40B4-BE49-F238E27FC236}">
                <a16:creationId xmlns:a16="http://schemas.microsoft.com/office/drawing/2014/main" id="{1DDF6FFF-D450-452C-A8DA-4EEF1523FDDF}"/>
              </a:ext>
            </a:extLst>
          </p:cNvPr>
          <p:cNvSpPr>
            <a:spLocks noGrp="1"/>
          </p:cNvSpPr>
          <p:nvPr>
            <p:ph type="title"/>
          </p:nvPr>
        </p:nvSpPr>
        <p:spPr/>
        <p:txBody>
          <a:bodyPr/>
          <a:lstStyle/>
          <a:p>
            <a:pPr algn="ctr"/>
            <a:r>
              <a:rPr lang="fr-FR">
                <a:solidFill>
                  <a:srgbClr val="0070C0"/>
                </a:solidFill>
              </a:rPr>
              <a:t>Suite des articles</a:t>
            </a:r>
          </a:p>
        </p:txBody>
      </p:sp>
      <p:sp>
        <p:nvSpPr>
          <p:cNvPr id="7" name="Espace réservé du contenu 6">
            <a:extLst>
              <a:ext uri="{FF2B5EF4-FFF2-40B4-BE49-F238E27FC236}">
                <a16:creationId xmlns:a16="http://schemas.microsoft.com/office/drawing/2014/main" id="{ABF40D64-64F6-4D15-93D7-B67B591F06A4}"/>
              </a:ext>
            </a:extLst>
          </p:cNvPr>
          <p:cNvSpPr>
            <a:spLocks noGrp="1"/>
          </p:cNvSpPr>
          <p:nvPr>
            <p:ph idx="1"/>
          </p:nvPr>
        </p:nvSpPr>
        <p:spPr>
          <a:xfrm>
            <a:off x="838200" y="1354667"/>
            <a:ext cx="10515600" cy="5339644"/>
          </a:xfrm>
        </p:spPr>
        <p:txBody>
          <a:bodyPr>
            <a:normAutofit/>
          </a:bodyPr>
          <a:lstStyle/>
          <a:p>
            <a:pPr marL="0" indent="0" algn="just">
              <a:buNone/>
            </a:pPr>
            <a:r>
              <a:rPr lang="fr-FR" sz="2400"/>
              <a:t>→ Article 6 relatif au logement décent : « Le bailleur est tenu de remettre au locataire un logement décent ne laissant pas apparaître de risques manifestes pouvant porter atteinte à la sécurité physique ou à la santé (…) ».</a:t>
            </a:r>
          </a:p>
          <a:p>
            <a:pPr marL="0" indent="0" algn="just">
              <a:buNone/>
            </a:pPr>
            <a:endParaRPr lang="fr-FR" sz="2400"/>
          </a:p>
          <a:p>
            <a:pPr marL="0" indent="0" algn="just">
              <a:buNone/>
            </a:pPr>
            <a:r>
              <a:rPr lang="fr-FR" sz="2400"/>
              <a:t>→ Article 7 relatif aux obligations du locataire : je ne le détaille pas ici car top exhaustif. Je vous invite à en prendre connaissance.</a:t>
            </a:r>
          </a:p>
          <a:p>
            <a:pPr marL="0" indent="0" algn="just">
              <a:buNone/>
            </a:pPr>
            <a:endParaRPr lang="fr-FR" sz="2400"/>
          </a:p>
          <a:p>
            <a:pPr marL="0" indent="0" algn="just">
              <a:buNone/>
            </a:pPr>
            <a:r>
              <a:rPr lang="fr-FR" sz="2400"/>
              <a:t>→ Article 10 : « Le contrat de location est conclu pour une durée au moins égale à trois ans (…). ».</a:t>
            </a:r>
          </a:p>
          <a:p>
            <a:pPr marL="0" indent="0" algn="just">
              <a:buNone/>
            </a:pPr>
            <a:endParaRPr lang="fr-FR" sz="2400"/>
          </a:p>
          <a:p>
            <a:pPr marL="0" indent="0" algn="just">
              <a:buNone/>
            </a:pPr>
            <a:r>
              <a:rPr lang="fr-FR" sz="2400"/>
              <a:t>→ Article 15 : possibilités et modalités pour le bailleur de donner congé au locataire.</a:t>
            </a:r>
          </a:p>
          <a:p>
            <a:pPr marL="0"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892326812"/>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re 1">
            <a:extLst>
              <a:ext uri="{FF2B5EF4-FFF2-40B4-BE49-F238E27FC236}">
                <a16:creationId xmlns:a16="http://schemas.microsoft.com/office/drawing/2014/main" id="{AAA4B9AC-9103-4655-B6C5-EF6303E7BF59}"/>
              </a:ext>
            </a:extLst>
          </p:cNvPr>
          <p:cNvSpPr>
            <a:spLocks noGrp="1"/>
          </p:cNvSpPr>
          <p:nvPr>
            <p:ph type="title"/>
          </p:nvPr>
        </p:nvSpPr>
        <p:spPr/>
        <p:txBody>
          <a:bodyPr/>
          <a:lstStyle/>
          <a:p>
            <a:pPr algn="ctr"/>
            <a:r>
              <a:rPr lang="fr-FR">
                <a:solidFill>
                  <a:srgbClr val="0070C0"/>
                </a:solidFill>
              </a:rPr>
              <a:t>Suite des articles</a:t>
            </a:r>
          </a:p>
        </p:txBody>
      </p:sp>
      <p:sp>
        <p:nvSpPr>
          <p:cNvPr id="3" name="Espace réservé du contenu 2">
            <a:extLst>
              <a:ext uri="{FF2B5EF4-FFF2-40B4-BE49-F238E27FC236}">
                <a16:creationId xmlns:a16="http://schemas.microsoft.com/office/drawing/2014/main" id="{4D78D65C-7874-419D-81B9-D09FC3FF5A14}"/>
              </a:ext>
            </a:extLst>
          </p:cNvPr>
          <p:cNvSpPr>
            <a:spLocks noGrp="1"/>
          </p:cNvSpPr>
          <p:nvPr>
            <p:ph idx="1"/>
          </p:nvPr>
        </p:nvSpPr>
        <p:spPr/>
        <p:txBody>
          <a:bodyPr/>
          <a:lstStyle/>
          <a:p>
            <a:pPr marL="0" indent="0" algn="just">
              <a:buNone/>
            </a:pPr>
            <a:r>
              <a:rPr lang="fr-FR"/>
              <a:t>→ Article 17-1 : « Lorsque le contrat prévoit la révision du loyer, celle-ci intervient chaque année à la date convenue entre les parties ou, à défaut, au terme de chaque année du contrat (…) ».</a:t>
            </a:r>
          </a:p>
          <a:p>
            <a:pPr marL="0" indent="0" algn="just">
              <a:buNone/>
            </a:pPr>
            <a:endParaRPr lang="fr-FR"/>
          </a:p>
          <a:p>
            <a:pPr marL="0" indent="0" algn="just">
              <a:buNone/>
            </a:pPr>
            <a:r>
              <a:rPr lang="fr-FR"/>
              <a:t>→ Article 23 : est relatif aux charges récupérables.</a:t>
            </a:r>
          </a:p>
          <a:p>
            <a:pPr marL="0" indent="0" algn="just">
              <a:buNone/>
            </a:pPr>
            <a:endParaRPr lang="fr-FR"/>
          </a:p>
          <a:p>
            <a:pPr marL="0" indent="0" algn="just">
              <a:buNone/>
            </a:pPr>
            <a:r>
              <a:rPr lang="fr-FR"/>
              <a:t>→ Article 25-11 : est relatif à la compétence de la Commission départementale de conciliation.</a:t>
            </a:r>
          </a:p>
        </p:txBody>
      </p:sp>
    </p:spTree>
    <p:extLst>
      <p:ext uri="{BB962C8B-B14F-4D97-AF65-F5344CB8AC3E}">
        <p14:creationId xmlns:p14="http://schemas.microsoft.com/office/powerpoint/2010/main" val="26790216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re 1">
            <a:extLst>
              <a:ext uri="{FF2B5EF4-FFF2-40B4-BE49-F238E27FC236}">
                <a16:creationId xmlns:a16="http://schemas.microsoft.com/office/drawing/2014/main" id="{5FCB062D-C9F1-46A0-84A5-791EA2C87BE3}"/>
              </a:ext>
            </a:extLst>
          </p:cNvPr>
          <p:cNvSpPr>
            <a:spLocks noGrp="1"/>
          </p:cNvSpPr>
          <p:nvPr>
            <p:ph type="title"/>
          </p:nvPr>
        </p:nvSpPr>
        <p:spPr/>
        <p:txBody>
          <a:bodyPr/>
          <a:lstStyle/>
          <a:p>
            <a:pPr algn="ctr"/>
            <a:r>
              <a:rPr lang="fr-FR">
                <a:solidFill>
                  <a:srgbClr val="0070C0"/>
                </a:solidFill>
              </a:rPr>
              <a:t>Article 22 de la Loi du 6 Juillet 1989</a:t>
            </a:r>
          </a:p>
        </p:txBody>
      </p:sp>
      <p:sp>
        <p:nvSpPr>
          <p:cNvPr id="3" name="Espace réservé du contenu 2">
            <a:extLst>
              <a:ext uri="{FF2B5EF4-FFF2-40B4-BE49-F238E27FC236}">
                <a16:creationId xmlns:a16="http://schemas.microsoft.com/office/drawing/2014/main" id="{7B55A123-B04D-4BD2-9238-6B841B23B205}"/>
              </a:ext>
            </a:extLst>
          </p:cNvPr>
          <p:cNvSpPr>
            <a:spLocks noGrp="1"/>
          </p:cNvSpPr>
          <p:nvPr>
            <p:ph idx="1"/>
          </p:nvPr>
        </p:nvSpPr>
        <p:spPr>
          <a:xfrm>
            <a:off x="838200" y="1478844"/>
            <a:ext cx="10515600" cy="5379156"/>
          </a:xfrm>
        </p:spPr>
        <p:txBody>
          <a:bodyPr/>
          <a:lstStyle/>
          <a:p>
            <a:pPr marL="0" indent="0" algn="just">
              <a:buNone/>
            </a:pPr>
            <a:r>
              <a:rPr lang="fr-FR"/>
              <a:t>« Lorsqu’un dépôt de garantie est prévu par le contrat de location pour garantir l’exécution de ses obligations locatives par le locataire, il ne peut être supérieur à un mois de loyer en principal (…).</a:t>
            </a:r>
          </a:p>
          <a:p>
            <a:pPr marL="0" indent="0" algn="just">
              <a:buNone/>
            </a:pPr>
            <a:r>
              <a:rPr lang="fr-FR"/>
              <a:t>Il est restitué dans un délai maximal de deux mois à compter de la remise en main, ou par LRAR des clés au bailleur ou à son mandataire, déduction faite, le cas échéant des sommes restant dues au bailleur (…) sous réserve qu’elles soient dûment justifiées.</a:t>
            </a:r>
          </a:p>
          <a:p>
            <a:pPr marL="0" indent="0" algn="just">
              <a:buNone/>
            </a:pPr>
            <a:r>
              <a:rPr lang="fr-FR"/>
              <a:t>Il est restitué dans un délai maximal d’un mois à compter de la remise des clés par le locataire lorsque l’état des lieux de sortie est conforme à l’état des lieux d’entrée, déduction faite, le cas échéant des sommes restant dues au bailleur (…) sous réserve qu’elles soient dûment justifiées (…) ».</a:t>
            </a:r>
          </a:p>
        </p:txBody>
      </p:sp>
    </p:spTree>
    <p:extLst>
      <p:ext uri="{BB962C8B-B14F-4D97-AF65-F5344CB8AC3E}">
        <p14:creationId xmlns:p14="http://schemas.microsoft.com/office/powerpoint/2010/main" val="1985008815"/>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re 1">
            <a:extLst>
              <a:ext uri="{FF2B5EF4-FFF2-40B4-BE49-F238E27FC236}">
                <a16:creationId xmlns:a16="http://schemas.microsoft.com/office/drawing/2014/main" id="{CF4C65B8-4EA3-4BFD-BC5B-5875F479F25A}"/>
              </a:ext>
            </a:extLst>
          </p:cNvPr>
          <p:cNvSpPr>
            <a:spLocks noGrp="1"/>
          </p:cNvSpPr>
          <p:nvPr>
            <p:ph type="title"/>
          </p:nvPr>
        </p:nvSpPr>
        <p:spPr/>
        <p:txBody>
          <a:bodyPr/>
          <a:lstStyle/>
          <a:p>
            <a:r>
              <a:rPr lang="fr-FR">
                <a:solidFill>
                  <a:srgbClr val="0070C0"/>
                </a:solidFill>
              </a:rPr>
              <a:t>                                     Fin</a:t>
            </a:r>
          </a:p>
        </p:txBody>
      </p:sp>
      <p:sp>
        <p:nvSpPr>
          <p:cNvPr id="3" name="Espace réservé du contenu 2">
            <a:extLst>
              <a:ext uri="{FF2B5EF4-FFF2-40B4-BE49-F238E27FC236}">
                <a16:creationId xmlns:a16="http://schemas.microsoft.com/office/drawing/2014/main" id="{57A82465-61C4-429A-B35F-79678DD9383F}"/>
              </a:ext>
            </a:extLst>
          </p:cNvPr>
          <p:cNvSpPr>
            <a:spLocks noGrp="1"/>
          </p:cNvSpPr>
          <p:nvPr>
            <p:ph idx="1"/>
          </p:nvPr>
        </p:nvSpPr>
        <p:spPr/>
        <p:txBody>
          <a:bodyPr/>
          <a:lstStyle/>
          <a:p>
            <a:pPr marL="0" indent="0" algn="ctr">
              <a:buNone/>
            </a:pPr>
            <a:r>
              <a:rPr lang="fr-FR"/>
              <a:t>Vous souhaitez obtenir plus de renseignement à ce propos ?</a:t>
            </a:r>
          </a:p>
          <a:p>
            <a:pPr marL="0" indent="0" algn="ctr">
              <a:buNone/>
            </a:pPr>
            <a:endParaRPr lang="fr-FR"/>
          </a:p>
          <a:p>
            <a:pPr marL="0" indent="0" algn="ctr">
              <a:buNone/>
            </a:pPr>
            <a:r>
              <a:rPr lang="fr-FR"/>
              <a:t>→  N’hésitez pas à prendre contact avec nous!</a:t>
            </a:r>
          </a:p>
          <a:p>
            <a:pPr marL="0" indent="0" algn="ctr">
              <a:buNone/>
            </a:pPr>
            <a:endParaRPr lang="fr-FR"/>
          </a:p>
          <a:p>
            <a:pPr marL="0" indent="0" algn="ctr">
              <a:buNone/>
            </a:pPr>
            <a:endParaRPr lang="fr-FR"/>
          </a:p>
          <a:p>
            <a:pPr marL="0" indent="0" algn="just">
              <a:buNone/>
            </a:pPr>
            <a:endParaRPr lang="fr-FR"/>
          </a:p>
        </p:txBody>
      </p:sp>
      <p:pic>
        <p:nvPicPr>
          <p:cNvPr id="8" name="Image 7">
            <a:extLst>
              <a:ext uri="{FF2B5EF4-FFF2-40B4-BE49-F238E27FC236}">
                <a16:creationId xmlns:a16="http://schemas.microsoft.com/office/drawing/2014/main" id="{E94E8473-B5E7-474E-8C52-294BE27021D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r:embed="rId3"/>
              </a:ext>
            </a:extLst>
          </a:blip>
          <a:stretch>
            <a:fillRect/>
          </a:stretch>
        </p:blipFill>
        <p:spPr>
          <a:xfrm>
            <a:off x="4605867" y="3736975"/>
            <a:ext cx="2755900" cy="2755900"/>
          </a:xfrm>
          <a:prstGeom prst="rect">
            <a:avLst/>
          </a:prstGeom>
        </p:spPr>
      </p:pic>
    </p:spTree>
    <p:extLst>
      <p:ext uri="{BB962C8B-B14F-4D97-AF65-F5344CB8AC3E}">
        <p14:creationId xmlns:p14="http://schemas.microsoft.com/office/powerpoint/2010/main" val="243560541"/>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Grand écran</PresentationFormat>
  <Paragraphs>28</Paragraphs>
  <Slides>8</Slides>
  <Notes>0</Notes>
  <TotalTime>217</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8</vt:i4>
      </vt:variant>
    </vt:vector>
  </HeadingPairs>
  <TitlesOfParts>
    <vt:vector baseType="lpstr" size="12">
      <vt:lpstr>Arial</vt:lpstr>
      <vt:lpstr>Calibri Light</vt:lpstr>
      <vt:lpstr>Calibri</vt:lpstr>
      <vt:lpstr>Thème Office</vt:lpstr>
      <vt:lpstr>La restitution du Dépôt de Garantie </vt:lpstr>
      <vt:lpstr>Présentation succincte de la Loi du 6 Juillet 1989</vt:lpstr>
      <vt:lpstr>Les principaux articles de la Loi du 6 Juillet 1989</vt:lpstr>
      <vt:lpstr>Suite des articles</vt:lpstr>
      <vt:lpstr>Suite des articles</vt:lpstr>
      <vt:lpstr>Suite des articles</vt:lpstr>
      <vt:lpstr>Article 22 de la Loi du 6 Juillet 1989</vt:lpstr>
      <vt:lpstr>                                     Fin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Présentation PowerPoint</dc:title>
  <dc:creator>Centre Technique Régional de la Consommation</dc:creator>
  <cp:lastModifiedBy>Centre Technique Régional de la Consommation</cp:lastModifiedBy>
  <cp:revision>25</cp:revision>
  <dcterms:created xsi:type="dcterms:W3CDTF">2020-12-16T13:35:24Z</dcterms:created>
  <dcterms:modified xsi:type="dcterms:W3CDTF">2024-02-11T13:25:53Z</dcterms:modified>
</cp:coreProperties>
</file>