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5" r:id="rId9"/>
    <p:sldId id="266" r:id="rId10"/>
    <p:sldId id="264" r:id="rId11"/>
    <p:sldId id="283" r:id="rId12"/>
    <p:sldId id="267" r:id="rId13"/>
    <p:sldId id="263" r:id="rId14"/>
    <p:sldId id="271" r:id="rId15"/>
    <p:sldId id="270" r:id="rId16"/>
    <p:sldId id="269" r:id="rId17"/>
    <p:sldId id="268" r:id="rId18"/>
    <p:sldId id="272" r:id="rId19"/>
    <p:sldId id="273" r:id="rId20"/>
    <p:sldId id="274" r:id="rId21"/>
    <p:sldId id="275" r:id="rId22"/>
    <p:sldId id="276" r:id="rId23"/>
    <p:sldId id="277" r:id="rId24"/>
    <p:sldId id="278" r:id="rId25"/>
    <p:sldId id="279" r:id="rId26"/>
    <p:sldId id="282" r:id="rId27"/>
    <p:sldId id="281" r:id="rId28"/>
    <p:sldId id="28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DA052C-C3F6-45E0-9FF9-17B9C5FBA432}" v="50" dt="2023-03-22T13:27:59.901"/>
  </p1510:revLst>
</p1510:revInfo>
</file>

<file path=ppt/tableStyles.xml><?xml version="1.0" encoding="utf-8"?>
<a:tblStyleLst xmlns:a="http://schemas.openxmlformats.org/drawingml/2006/main" def="{5C22544A-7EE6-4342-B048-85BDC9FD1C3A}">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2" d="100"/>
          <a:sy n="122" d="100"/>
        </p:scale>
        <p:origin x="-72" y="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ntre Technique Régional de la Consommation" userId="47d544a1fc49c04d" providerId="LiveId" clId="{E3DA052C-C3F6-45E0-9FF9-17B9C5FBA432}"/>
    <pc:docChg chg="undo custSel addSld modSld">
      <pc:chgData name="Centre Technique Régional de la Consommation" userId="47d544a1fc49c04d" providerId="LiveId" clId="{E3DA052C-C3F6-45E0-9FF9-17B9C5FBA432}" dt="2023-03-22T13:28:16.355" v="1687"/>
      <pc:docMkLst>
        <pc:docMk/>
      </pc:docMkLst>
      <pc:sldChg chg="addSp delSp modSp mod modClrScheme chgLayout">
        <pc:chgData name="Centre Technique Régional de la Consommation" userId="47d544a1fc49c04d" providerId="LiveId" clId="{E3DA052C-C3F6-45E0-9FF9-17B9C5FBA432}" dt="2023-03-03T15:29:23.640" v="47" actId="1076"/>
        <pc:sldMkLst>
          <pc:docMk/>
          <pc:sldMk cId="3599857712" sldId="256"/>
        </pc:sldMkLst>
        <pc:spChg chg="del mod ord">
          <ac:chgData name="Centre Technique Régional de la Consommation" userId="47d544a1fc49c04d" providerId="LiveId" clId="{E3DA052C-C3F6-45E0-9FF9-17B9C5FBA432}" dt="2023-03-03T09:47:20.283" v="0" actId="700"/>
          <ac:spMkLst>
            <pc:docMk/>
            <pc:sldMk cId="3599857712" sldId="256"/>
            <ac:spMk id="2" creationId="{ED960D4D-B058-9D3B-3749-33EE142FAF3B}"/>
          </ac:spMkLst>
        </pc:spChg>
        <pc:spChg chg="del">
          <ac:chgData name="Centre Technique Régional de la Consommation" userId="47d544a1fc49c04d" providerId="LiveId" clId="{E3DA052C-C3F6-45E0-9FF9-17B9C5FBA432}" dt="2023-03-03T09:47:20.283" v="0" actId="700"/>
          <ac:spMkLst>
            <pc:docMk/>
            <pc:sldMk cId="3599857712" sldId="256"/>
            <ac:spMk id="3" creationId="{252E9B7B-A7C7-39D4-8A4E-5400682E563A}"/>
          </ac:spMkLst>
        </pc:spChg>
        <pc:spChg chg="add mod ord">
          <ac:chgData name="Centre Technique Régional de la Consommation" userId="47d544a1fc49c04d" providerId="LiveId" clId="{E3DA052C-C3F6-45E0-9FF9-17B9C5FBA432}" dt="2023-03-03T15:29:18.838" v="46" actId="20577"/>
          <ac:spMkLst>
            <pc:docMk/>
            <pc:sldMk cId="3599857712" sldId="256"/>
            <ac:spMk id="4" creationId="{82101DBB-0169-F1FD-43A1-336E556F5574}"/>
          </ac:spMkLst>
        </pc:spChg>
        <pc:picChg chg="add mod">
          <ac:chgData name="Centre Technique Régional de la Consommation" userId="47d544a1fc49c04d" providerId="LiveId" clId="{E3DA052C-C3F6-45E0-9FF9-17B9C5FBA432}" dt="2023-03-03T15:29:23.640" v="47" actId="1076"/>
          <ac:picMkLst>
            <pc:docMk/>
            <pc:sldMk cId="3599857712" sldId="256"/>
            <ac:picMk id="6" creationId="{AE43EC37-A0A2-9B3B-63C4-8D83B405EECB}"/>
          </ac:picMkLst>
        </pc:picChg>
      </pc:sldChg>
      <pc:sldChg chg="addSp delSp modSp new mod chgLayout">
        <pc:chgData name="Centre Technique Régional de la Consommation" userId="47d544a1fc49c04d" providerId="LiveId" clId="{E3DA052C-C3F6-45E0-9FF9-17B9C5FBA432}" dt="2023-03-15T10:06:28.524" v="133" actId="207"/>
        <pc:sldMkLst>
          <pc:docMk/>
          <pc:sldMk cId="3203736431" sldId="257"/>
        </pc:sldMkLst>
        <pc:spChg chg="del">
          <ac:chgData name="Centre Technique Régional de la Consommation" userId="47d544a1fc49c04d" providerId="LiveId" clId="{E3DA052C-C3F6-45E0-9FF9-17B9C5FBA432}" dt="2023-03-03T09:50:36.937" v="24" actId="700"/>
          <ac:spMkLst>
            <pc:docMk/>
            <pc:sldMk cId="3203736431" sldId="257"/>
            <ac:spMk id="2" creationId="{962FD294-394E-4624-2080-0063D6F443A0}"/>
          </ac:spMkLst>
        </pc:spChg>
        <pc:spChg chg="add mod ord">
          <ac:chgData name="Centre Technique Régional de la Consommation" userId="47d544a1fc49c04d" providerId="LiveId" clId="{E3DA052C-C3F6-45E0-9FF9-17B9C5FBA432}" dt="2023-03-15T10:06:28.524" v="133" actId="207"/>
          <ac:spMkLst>
            <pc:docMk/>
            <pc:sldMk cId="3203736431" sldId="257"/>
            <ac:spMk id="3" creationId="{F46C8AB5-F255-44DC-678C-05CEE68B3A40}"/>
          </ac:spMkLst>
        </pc:spChg>
        <pc:picChg chg="add mod">
          <ac:chgData name="Centre Technique Régional de la Consommation" userId="47d544a1fc49c04d" providerId="LiveId" clId="{E3DA052C-C3F6-45E0-9FF9-17B9C5FBA432}" dt="2023-03-03T15:30:56.016" v="74" actId="1076"/>
          <ac:picMkLst>
            <pc:docMk/>
            <pc:sldMk cId="3203736431" sldId="257"/>
            <ac:picMk id="4" creationId="{0C37B916-8CEE-3DAF-F93A-CD61ADCE22C8}"/>
          </ac:picMkLst>
        </pc:picChg>
      </pc:sldChg>
      <pc:sldChg chg="modSp add mod">
        <pc:chgData name="Centre Technique Régional de la Consommation" userId="47d544a1fc49c04d" providerId="LiveId" clId="{E3DA052C-C3F6-45E0-9FF9-17B9C5FBA432}" dt="2023-03-22T13:08:33.388" v="1116" actId="20577"/>
        <pc:sldMkLst>
          <pc:docMk/>
          <pc:sldMk cId="664165349" sldId="258"/>
        </pc:sldMkLst>
        <pc:spChg chg="mod">
          <ac:chgData name="Centre Technique Régional de la Consommation" userId="47d544a1fc49c04d" providerId="LiveId" clId="{E3DA052C-C3F6-45E0-9FF9-17B9C5FBA432}" dt="2023-03-22T13:08:33.388" v="1116" actId="20577"/>
          <ac:spMkLst>
            <pc:docMk/>
            <pc:sldMk cId="664165349" sldId="258"/>
            <ac:spMk id="3" creationId="{F46C8AB5-F255-44DC-678C-05CEE68B3A40}"/>
          </ac:spMkLst>
        </pc:spChg>
      </pc:sldChg>
      <pc:sldChg chg="modSp add mod">
        <pc:chgData name="Centre Technique Régional de la Consommation" userId="47d544a1fc49c04d" providerId="LiveId" clId="{E3DA052C-C3F6-45E0-9FF9-17B9C5FBA432}" dt="2023-03-22T13:08:42.790" v="1119" actId="20577"/>
        <pc:sldMkLst>
          <pc:docMk/>
          <pc:sldMk cId="1759504459" sldId="259"/>
        </pc:sldMkLst>
        <pc:spChg chg="mod">
          <ac:chgData name="Centre Technique Régional de la Consommation" userId="47d544a1fc49c04d" providerId="LiveId" clId="{E3DA052C-C3F6-45E0-9FF9-17B9C5FBA432}" dt="2023-03-22T13:08:42.790" v="1119" actId="20577"/>
          <ac:spMkLst>
            <pc:docMk/>
            <pc:sldMk cId="1759504459" sldId="259"/>
            <ac:spMk id="3" creationId="{F46C8AB5-F255-44DC-678C-05CEE68B3A40}"/>
          </ac:spMkLst>
        </pc:spChg>
      </pc:sldChg>
      <pc:sldChg chg="addSp modSp add mod">
        <pc:chgData name="Centre Technique Régional de la Consommation" userId="47d544a1fc49c04d" providerId="LiveId" clId="{E3DA052C-C3F6-45E0-9FF9-17B9C5FBA432}" dt="2023-03-15T10:08:05.325" v="197" actId="113"/>
        <pc:sldMkLst>
          <pc:docMk/>
          <pc:sldMk cId="993552704" sldId="260"/>
        </pc:sldMkLst>
        <pc:spChg chg="mod">
          <ac:chgData name="Centre Technique Régional de la Consommation" userId="47d544a1fc49c04d" providerId="LiveId" clId="{E3DA052C-C3F6-45E0-9FF9-17B9C5FBA432}" dt="2023-03-15T10:08:05.325" v="197" actId="113"/>
          <ac:spMkLst>
            <pc:docMk/>
            <pc:sldMk cId="993552704" sldId="260"/>
            <ac:spMk id="3" creationId="{F46C8AB5-F255-44DC-678C-05CEE68B3A40}"/>
          </ac:spMkLst>
        </pc:spChg>
        <pc:picChg chg="add mod">
          <ac:chgData name="Centre Technique Régional de la Consommation" userId="47d544a1fc49c04d" providerId="LiveId" clId="{E3DA052C-C3F6-45E0-9FF9-17B9C5FBA432}" dt="2023-03-15T10:07:59.913" v="195" actId="1076"/>
          <ac:picMkLst>
            <pc:docMk/>
            <pc:sldMk cId="993552704" sldId="260"/>
            <ac:picMk id="4" creationId="{7F12BB00-3A5D-29DE-7A83-01E4FCEB9092}"/>
          </ac:picMkLst>
        </pc:picChg>
      </pc:sldChg>
      <pc:sldChg chg="addSp delSp modSp add mod chgLayout">
        <pc:chgData name="Centre Technique Régional de la Consommation" userId="47d544a1fc49c04d" providerId="LiveId" clId="{E3DA052C-C3F6-45E0-9FF9-17B9C5FBA432}" dt="2023-03-22T13:08:52.720" v="1123" actId="20577"/>
        <pc:sldMkLst>
          <pc:docMk/>
          <pc:sldMk cId="334847994" sldId="261"/>
        </pc:sldMkLst>
        <pc:spChg chg="add mod ord">
          <ac:chgData name="Centre Technique Régional de la Consommation" userId="47d544a1fc49c04d" providerId="LiveId" clId="{E3DA052C-C3F6-45E0-9FF9-17B9C5FBA432}" dt="2023-03-22T13:08:52.720" v="1123" actId="20577"/>
          <ac:spMkLst>
            <pc:docMk/>
            <pc:sldMk cId="334847994" sldId="261"/>
            <ac:spMk id="2" creationId="{3BCA4266-3AA0-F170-3A66-35E59F93F12E}"/>
          </ac:spMkLst>
        </pc:spChg>
        <pc:spChg chg="del mod">
          <ac:chgData name="Centre Technique Régional de la Consommation" userId="47d544a1fc49c04d" providerId="LiveId" clId="{E3DA052C-C3F6-45E0-9FF9-17B9C5FBA432}" dt="2023-03-15T10:08:20.469" v="198" actId="700"/>
          <ac:spMkLst>
            <pc:docMk/>
            <pc:sldMk cId="334847994" sldId="261"/>
            <ac:spMk id="3" creationId="{F46C8AB5-F255-44DC-678C-05CEE68B3A40}"/>
          </ac:spMkLst>
        </pc:spChg>
      </pc:sldChg>
      <pc:sldChg chg="addSp modSp new mod">
        <pc:chgData name="Centre Technique Régional de la Consommation" userId="47d544a1fc49c04d" providerId="LiveId" clId="{E3DA052C-C3F6-45E0-9FF9-17B9C5FBA432}" dt="2023-03-21T15:19:20.550" v="900" actId="1076"/>
        <pc:sldMkLst>
          <pc:docMk/>
          <pc:sldMk cId="1394448538" sldId="262"/>
        </pc:sldMkLst>
        <pc:spChg chg="mod">
          <ac:chgData name="Centre Technique Régional de la Consommation" userId="47d544a1fc49c04d" providerId="LiveId" clId="{E3DA052C-C3F6-45E0-9FF9-17B9C5FBA432}" dt="2023-03-21T09:02:57.744" v="278" actId="14100"/>
          <ac:spMkLst>
            <pc:docMk/>
            <pc:sldMk cId="1394448538" sldId="262"/>
            <ac:spMk id="2" creationId="{83F8A570-BC2B-A6A6-FD41-C6A09209EB14}"/>
          </ac:spMkLst>
        </pc:spChg>
        <pc:picChg chg="add mod">
          <ac:chgData name="Centre Technique Régional de la Consommation" userId="47d544a1fc49c04d" providerId="LiveId" clId="{E3DA052C-C3F6-45E0-9FF9-17B9C5FBA432}" dt="2023-03-21T15:19:20.550" v="900" actId="1076"/>
          <ac:picMkLst>
            <pc:docMk/>
            <pc:sldMk cId="1394448538" sldId="262"/>
            <ac:picMk id="4" creationId="{B15C9103-10BF-98E7-5493-F0D0E944A0ED}"/>
          </ac:picMkLst>
        </pc:picChg>
      </pc:sldChg>
      <pc:sldChg chg="modSp new mod">
        <pc:chgData name="Centre Technique Régional de la Consommation" userId="47d544a1fc49c04d" providerId="LiveId" clId="{E3DA052C-C3F6-45E0-9FF9-17B9C5FBA432}" dt="2023-03-22T13:21:42.944" v="1190" actId="20577"/>
        <pc:sldMkLst>
          <pc:docMk/>
          <pc:sldMk cId="405887095" sldId="263"/>
        </pc:sldMkLst>
        <pc:spChg chg="mod">
          <ac:chgData name="Centre Technique Régional de la Consommation" userId="47d544a1fc49c04d" providerId="LiveId" clId="{E3DA052C-C3F6-45E0-9FF9-17B9C5FBA432}" dt="2023-03-22T13:21:42.944" v="1190" actId="20577"/>
          <ac:spMkLst>
            <pc:docMk/>
            <pc:sldMk cId="405887095" sldId="263"/>
            <ac:spMk id="2" creationId="{E74D44F4-0DC5-BF3E-638A-AA3C500A060F}"/>
          </ac:spMkLst>
        </pc:spChg>
      </pc:sldChg>
      <pc:sldChg chg="modSp new mod">
        <pc:chgData name="Centre Technique Régional de la Consommation" userId="47d544a1fc49c04d" providerId="LiveId" clId="{E3DA052C-C3F6-45E0-9FF9-17B9C5FBA432}" dt="2023-03-21T09:11:30.721" v="325" actId="20577"/>
        <pc:sldMkLst>
          <pc:docMk/>
          <pc:sldMk cId="1245131185" sldId="264"/>
        </pc:sldMkLst>
        <pc:spChg chg="mod">
          <ac:chgData name="Centre Technique Régional de la Consommation" userId="47d544a1fc49c04d" providerId="LiveId" clId="{E3DA052C-C3F6-45E0-9FF9-17B9C5FBA432}" dt="2023-03-21T09:11:30.721" v="325" actId="20577"/>
          <ac:spMkLst>
            <pc:docMk/>
            <pc:sldMk cId="1245131185" sldId="264"/>
            <ac:spMk id="2" creationId="{34AEDF44-B699-5094-F769-0E96A05DE3BD}"/>
          </ac:spMkLst>
        </pc:spChg>
      </pc:sldChg>
      <pc:sldChg chg="modSp new mod">
        <pc:chgData name="Centre Technique Régional de la Consommation" userId="47d544a1fc49c04d" providerId="LiveId" clId="{E3DA052C-C3F6-45E0-9FF9-17B9C5FBA432}" dt="2023-03-22T13:18:01.860" v="1130" actId="255"/>
        <pc:sldMkLst>
          <pc:docMk/>
          <pc:sldMk cId="3017840698" sldId="265"/>
        </pc:sldMkLst>
        <pc:spChg chg="mod">
          <ac:chgData name="Centre Technique Régional de la Consommation" userId="47d544a1fc49c04d" providerId="LiveId" clId="{E3DA052C-C3F6-45E0-9FF9-17B9C5FBA432}" dt="2023-03-22T13:18:01.860" v="1130" actId="255"/>
          <ac:spMkLst>
            <pc:docMk/>
            <pc:sldMk cId="3017840698" sldId="265"/>
            <ac:spMk id="2" creationId="{588819F0-5F7D-3979-1652-1DB982854507}"/>
          </ac:spMkLst>
        </pc:spChg>
      </pc:sldChg>
      <pc:sldChg chg="modSp new mod">
        <pc:chgData name="Centre Technique Régional de la Consommation" userId="47d544a1fc49c04d" providerId="LiveId" clId="{E3DA052C-C3F6-45E0-9FF9-17B9C5FBA432}" dt="2023-03-22T13:20:25.079" v="1189" actId="20577"/>
        <pc:sldMkLst>
          <pc:docMk/>
          <pc:sldMk cId="1206727580" sldId="266"/>
        </pc:sldMkLst>
        <pc:spChg chg="mod">
          <ac:chgData name="Centre Technique Régional de la Consommation" userId="47d544a1fc49c04d" providerId="LiveId" clId="{E3DA052C-C3F6-45E0-9FF9-17B9C5FBA432}" dt="2023-03-22T13:20:25.079" v="1189" actId="20577"/>
          <ac:spMkLst>
            <pc:docMk/>
            <pc:sldMk cId="1206727580" sldId="266"/>
            <ac:spMk id="2" creationId="{33C388C6-3063-836A-9B75-751EE03B63FE}"/>
          </ac:spMkLst>
        </pc:spChg>
      </pc:sldChg>
      <pc:sldChg chg="addSp modSp new mod">
        <pc:chgData name="Centre Technique Régional de la Consommation" userId="47d544a1fc49c04d" providerId="LiveId" clId="{E3DA052C-C3F6-45E0-9FF9-17B9C5FBA432}" dt="2023-03-21T15:19:17.456" v="899" actId="1076"/>
        <pc:sldMkLst>
          <pc:docMk/>
          <pc:sldMk cId="172178186" sldId="267"/>
        </pc:sldMkLst>
        <pc:spChg chg="mod">
          <ac:chgData name="Centre Technique Régional de la Consommation" userId="47d544a1fc49c04d" providerId="LiveId" clId="{E3DA052C-C3F6-45E0-9FF9-17B9C5FBA432}" dt="2023-03-21T09:12:50.207" v="328" actId="122"/>
          <ac:spMkLst>
            <pc:docMk/>
            <pc:sldMk cId="172178186" sldId="267"/>
            <ac:spMk id="2" creationId="{248CF378-FF3B-75EA-455C-6A2107FFCBBC}"/>
          </ac:spMkLst>
        </pc:spChg>
        <pc:picChg chg="add mod">
          <ac:chgData name="Centre Technique Régional de la Consommation" userId="47d544a1fc49c04d" providerId="LiveId" clId="{E3DA052C-C3F6-45E0-9FF9-17B9C5FBA432}" dt="2023-03-21T15:19:17.456" v="899" actId="1076"/>
          <ac:picMkLst>
            <pc:docMk/>
            <pc:sldMk cId="172178186" sldId="267"/>
            <ac:picMk id="4" creationId="{1A0C5A7E-8D23-00AE-005F-34D5BC916580}"/>
          </ac:picMkLst>
        </pc:picChg>
      </pc:sldChg>
      <pc:sldChg chg="addSp modSp add mod">
        <pc:chgData name="Centre Technique Régional de la Consommation" userId="47d544a1fc49c04d" providerId="LiveId" clId="{E3DA052C-C3F6-45E0-9FF9-17B9C5FBA432}" dt="2023-03-21T15:19:36.069" v="902" actId="1036"/>
        <pc:sldMkLst>
          <pc:docMk/>
          <pc:sldMk cId="582900282" sldId="268"/>
        </pc:sldMkLst>
        <pc:spChg chg="mod">
          <ac:chgData name="Centre Technique Régional de la Consommation" userId="47d544a1fc49c04d" providerId="LiveId" clId="{E3DA052C-C3F6-45E0-9FF9-17B9C5FBA432}" dt="2023-03-21T09:21:44.782" v="404" actId="122"/>
          <ac:spMkLst>
            <pc:docMk/>
            <pc:sldMk cId="582900282" sldId="268"/>
            <ac:spMk id="2" creationId="{E74D44F4-0DC5-BF3E-638A-AA3C500A060F}"/>
          </ac:spMkLst>
        </pc:spChg>
        <pc:picChg chg="add mod">
          <ac:chgData name="Centre Technique Régional de la Consommation" userId="47d544a1fc49c04d" providerId="LiveId" clId="{E3DA052C-C3F6-45E0-9FF9-17B9C5FBA432}" dt="2023-03-21T15:19:36.069" v="902" actId="1036"/>
          <ac:picMkLst>
            <pc:docMk/>
            <pc:sldMk cId="582900282" sldId="268"/>
            <ac:picMk id="4" creationId="{7E5491A9-57D7-8FBF-EBC6-E523ED49C926}"/>
          </ac:picMkLst>
        </pc:picChg>
      </pc:sldChg>
      <pc:sldChg chg="modSp add mod">
        <pc:chgData name="Centre Technique Régional de la Consommation" userId="47d544a1fc49c04d" providerId="LiveId" clId="{E3DA052C-C3F6-45E0-9FF9-17B9C5FBA432}" dt="2023-03-22T13:23:30.315" v="1485" actId="20577"/>
        <pc:sldMkLst>
          <pc:docMk/>
          <pc:sldMk cId="1798831642" sldId="269"/>
        </pc:sldMkLst>
        <pc:spChg chg="mod">
          <ac:chgData name="Centre Technique Régional de la Consommation" userId="47d544a1fc49c04d" providerId="LiveId" clId="{E3DA052C-C3F6-45E0-9FF9-17B9C5FBA432}" dt="2023-03-22T13:23:30.315" v="1485" actId="20577"/>
          <ac:spMkLst>
            <pc:docMk/>
            <pc:sldMk cId="1798831642" sldId="269"/>
            <ac:spMk id="2" creationId="{E74D44F4-0DC5-BF3E-638A-AA3C500A060F}"/>
          </ac:spMkLst>
        </pc:spChg>
      </pc:sldChg>
      <pc:sldChg chg="modSp add mod">
        <pc:chgData name="Centre Technique Régional de la Consommation" userId="47d544a1fc49c04d" providerId="LiveId" clId="{E3DA052C-C3F6-45E0-9FF9-17B9C5FBA432}" dt="2023-03-22T13:22:52.458" v="1437" actId="20577"/>
        <pc:sldMkLst>
          <pc:docMk/>
          <pc:sldMk cId="653335277" sldId="270"/>
        </pc:sldMkLst>
        <pc:spChg chg="mod">
          <ac:chgData name="Centre Technique Régional de la Consommation" userId="47d544a1fc49c04d" providerId="LiveId" clId="{E3DA052C-C3F6-45E0-9FF9-17B9C5FBA432}" dt="2023-03-22T13:22:52.458" v="1437" actId="20577"/>
          <ac:spMkLst>
            <pc:docMk/>
            <pc:sldMk cId="653335277" sldId="270"/>
            <ac:spMk id="2" creationId="{E74D44F4-0DC5-BF3E-638A-AA3C500A060F}"/>
          </ac:spMkLst>
        </pc:spChg>
      </pc:sldChg>
      <pc:sldChg chg="modSp add mod">
        <pc:chgData name="Centre Technique Régional de la Consommation" userId="47d544a1fc49c04d" providerId="LiveId" clId="{E3DA052C-C3F6-45E0-9FF9-17B9C5FBA432}" dt="2023-03-22T13:22:17.541" v="1432" actId="20577"/>
        <pc:sldMkLst>
          <pc:docMk/>
          <pc:sldMk cId="1885889901" sldId="271"/>
        </pc:sldMkLst>
        <pc:spChg chg="mod">
          <ac:chgData name="Centre Technique Régional de la Consommation" userId="47d544a1fc49c04d" providerId="LiveId" clId="{E3DA052C-C3F6-45E0-9FF9-17B9C5FBA432}" dt="2023-03-22T13:22:17.541" v="1432" actId="20577"/>
          <ac:spMkLst>
            <pc:docMk/>
            <pc:sldMk cId="1885889901" sldId="271"/>
            <ac:spMk id="2" creationId="{E74D44F4-0DC5-BF3E-638A-AA3C500A060F}"/>
          </ac:spMkLst>
        </pc:spChg>
      </pc:sldChg>
      <pc:sldChg chg="modSp new mod">
        <pc:chgData name="Centre Technique Régional de la Consommation" userId="47d544a1fc49c04d" providerId="LiveId" clId="{E3DA052C-C3F6-45E0-9FF9-17B9C5FBA432}" dt="2023-03-22T13:24:27.204" v="1661" actId="20577"/>
        <pc:sldMkLst>
          <pc:docMk/>
          <pc:sldMk cId="763802954" sldId="272"/>
        </pc:sldMkLst>
        <pc:spChg chg="mod">
          <ac:chgData name="Centre Technique Régional de la Consommation" userId="47d544a1fc49c04d" providerId="LiveId" clId="{E3DA052C-C3F6-45E0-9FF9-17B9C5FBA432}" dt="2023-03-22T13:24:27.204" v="1661" actId="20577"/>
          <ac:spMkLst>
            <pc:docMk/>
            <pc:sldMk cId="763802954" sldId="272"/>
            <ac:spMk id="2" creationId="{F9AEB76E-BEAA-A5E0-39D7-557468311480}"/>
          </ac:spMkLst>
        </pc:spChg>
      </pc:sldChg>
      <pc:sldChg chg="addSp modSp new mod">
        <pc:chgData name="Centre Technique Régional de la Consommation" userId="47d544a1fc49c04d" providerId="LiveId" clId="{E3DA052C-C3F6-45E0-9FF9-17B9C5FBA432}" dt="2023-03-21T09:25:15.350" v="442" actId="1076"/>
        <pc:sldMkLst>
          <pc:docMk/>
          <pc:sldMk cId="3637675" sldId="273"/>
        </pc:sldMkLst>
        <pc:spChg chg="mod">
          <ac:chgData name="Centre Technique Régional de la Consommation" userId="47d544a1fc49c04d" providerId="LiveId" clId="{E3DA052C-C3F6-45E0-9FF9-17B9C5FBA432}" dt="2023-03-21T09:24:49.901" v="440" actId="122"/>
          <ac:spMkLst>
            <pc:docMk/>
            <pc:sldMk cId="3637675" sldId="273"/>
            <ac:spMk id="2" creationId="{2E8C47C2-9400-A12C-15DC-FB9950281260}"/>
          </ac:spMkLst>
        </pc:spChg>
        <pc:picChg chg="add mod">
          <ac:chgData name="Centre Technique Régional de la Consommation" userId="47d544a1fc49c04d" providerId="LiveId" clId="{E3DA052C-C3F6-45E0-9FF9-17B9C5FBA432}" dt="2023-03-21T09:25:15.350" v="442" actId="1076"/>
          <ac:picMkLst>
            <pc:docMk/>
            <pc:sldMk cId="3637675" sldId="273"/>
            <ac:picMk id="4" creationId="{9631D3E7-0DE4-7299-1D38-0C1B72F40CAC}"/>
          </ac:picMkLst>
        </pc:picChg>
      </pc:sldChg>
      <pc:sldChg chg="modSp new mod">
        <pc:chgData name="Centre Technique Régional de la Consommation" userId="47d544a1fc49c04d" providerId="LiveId" clId="{E3DA052C-C3F6-45E0-9FF9-17B9C5FBA432}" dt="2023-03-21T09:29:32.578" v="696" actId="20577"/>
        <pc:sldMkLst>
          <pc:docMk/>
          <pc:sldMk cId="3612249793" sldId="274"/>
        </pc:sldMkLst>
        <pc:spChg chg="mod">
          <ac:chgData name="Centre Technique Régional de la Consommation" userId="47d544a1fc49c04d" providerId="LiveId" clId="{E3DA052C-C3F6-45E0-9FF9-17B9C5FBA432}" dt="2023-03-21T09:29:32.578" v="696" actId="20577"/>
          <ac:spMkLst>
            <pc:docMk/>
            <pc:sldMk cId="3612249793" sldId="274"/>
            <ac:spMk id="2" creationId="{149907E8-2315-96ED-3784-7B2854A24279}"/>
          </ac:spMkLst>
        </pc:spChg>
      </pc:sldChg>
      <pc:sldChg chg="modSp new mod">
        <pc:chgData name="Centre Technique Régional de la Consommation" userId="47d544a1fc49c04d" providerId="LiveId" clId="{E3DA052C-C3F6-45E0-9FF9-17B9C5FBA432}" dt="2023-03-22T13:25:27.686" v="1663" actId="20577"/>
        <pc:sldMkLst>
          <pc:docMk/>
          <pc:sldMk cId="1099113431" sldId="275"/>
        </pc:sldMkLst>
        <pc:spChg chg="mod">
          <ac:chgData name="Centre Technique Régional de la Consommation" userId="47d544a1fc49c04d" providerId="LiveId" clId="{E3DA052C-C3F6-45E0-9FF9-17B9C5FBA432}" dt="2023-03-22T13:25:27.686" v="1663" actId="20577"/>
          <ac:spMkLst>
            <pc:docMk/>
            <pc:sldMk cId="1099113431" sldId="275"/>
            <ac:spMk id="2" creationId="{52585759-A93A-29F8-7B6F-0521C5F5EA63}"/>
          </ac:spMkLst>
        </pc:spChg>
      </pc:sldChg>
      <pc:sldChg chg="modSp new mod">
        <pc:chgData name="Centre Technique Régional de la Consommation" userId="47d544a1fc49c04d" providerId="LiveId" clId="{E3DA052C-C3F6-45E0-9FF9-17B9C5FBA432}" dt="2023-03-22T13:26:04.284" v="1666" actId="20577"/>
        <pc:sldMkLst>
          <pc:docMk/>
          <pc:sldMk cId="1154392390" sldId="276"/>
        </pc:sldMkLst>
        <pc:spChg chg="mod">
          <ac:chgData name="Centre Technique Régional de la Consommation" userId="47d544a1fc49c04d" providerId="LiveId" clId="{E3DA052C-C3F6-45E0-9FF9-17B9C5FBA432}" dt="2023-03-22T13:26:04.284" v="1666" actId="20577"/>
          <ac:spMkLst>
            <pc:docMk/>
            <pc:sldMk cId="1154392390" sldId="276"/>
            <ac:spMk id="2" creationId="{19167E84-14DF-6369-A303-491A5E0E024F}"/>
          </ac:spMkLst>
        </pc:spChg>
      </pc:sldChg>
      <pc:sldChg chg="modSp new mod">
        <pc:chgData name="Centre Technique Régional de la Consommation" userId="47d544a1fc49c04d" providerId="LiveId" clId="{E3DA052C-C3F6-45E0-9FF9-17B9C5FBA432}" dt="2023-03-22T13:26:26.025" v="1667" actId="113"/>
        <pc:sldMkLst>
          <pc:docMk/>
          <pc:sldMk cId="2839343879" sldId="277"/>
        </pc:sldMkLst>
        <pc:spChg chg="mod">
          <ac:chgData name="Centre Technique Régional de la Consommation" userId="47d544a1fc49c04d" providerId="LiveId" clId="{E3DA052C-C3F6-45E0-9FF9-17B9C5FBA432}" dt="2023-03-22T13:26:26.025" v="1667" actId="113"/>
          <ac:spMkLst>
            <pc:docMk/>
            <pc:sldMk cId="2839343879" sldId="277"/>
            <ac:spMk id="2" creationId="{2A1DEEE6-9453-81AC-B99C-0EDA4E34B933}"/>
          </ac:spMkLst>
        </pc:spChg>
      </pc:sldChg>
      <pc:sldChg chg="modSp new mod">
        <pc:chgData name="Centre Technique Régional de la Consommation" userId="47d544a1fc49c04d" providerId="LiveId" clId="{E3DA052C-C3F6-45E0-9FF9-17B9C5FBA432}" dt="2023-03-22T13:26:52.716" v="1672" actId="20577"/>
        <pc:sldMkLst>
          <pc:docMk/>
          <pc:sldMk cId="2376711692" sldId="278"/>
        </pc:sldMkLst>
        <pc:spChg chg="mod">
          <ac:chgData name="Centre Technique Régional de la Consommation" userId="47d544a1fc49c04d" providerId="LiveId" clId="{E3DA052C-C3F6-45E0-9FF9-17B9C5FBA432}" dt="2023-03-22T13:26:52.716" v="1672" actId="20577"/>
          <ac:spMkLst>
            <pc:docMk/>
            <pc:sldMk cId="2376711692" sldId="278"/>
            <ac:spMk id="2" creationId="{032BA8EE-D75D-018F-845C-4D4961D6FE23}"/>
          </ac:spMkLst>
        </pc:spChg>
      </pc:sldChg>
      <pc:sldChg chg="addSp modSp new mod">
        <pc:chgData name="Centre Technique Régional de la Consommation" userId="47d544a1fc49c04d" providerId="LiveId" clId="{E3DA052C-C3F6-45E0-9FF9-17B9C5FBA432}" dt="2023-03-21T15:19:57.231" v="903" actId="1076"/>
        <pc:sldMkLst>
          <pc:docMk/>
          <pc:sldMk cId="2879956171" sldId="279"/>
        </pc:sldMkLst>
        <pc:spChg chg="mod">
          <ac:chgData name="Centre Technique Régional de la Consommation" userId="47d544a1fc49c04d" providerId="LiveId" clId="{E3DA052C-C3F6-45E0-9FF9-17B9C5FBA432}" dt="2023-03-21T09:36:06.245" v="786" actId="122"/>
          <ac:spMkLst>
            <pc:docMk/>
            <pc:sldMk cId="2879956171" sldId="279"/>
            <ac:spMk id="2" creationId="{CD052225-8DDC-1E62-00B6-5D9DC7D8988B}"/>
          </ac:spMkLst>
        </pc:spChg>
        <pc:picChg chg="add mod">
          <ac:chgData name="Centre Technique Régional de la Consommation" userId="47d544a1fc49c04d" providerId="LiveId" clId="{E3DA052C-C3F6-45E0-9FF9-17B9C5FBA432}" dt="2023-03-21T15:19:57.231" v="903" actId="1076"/>
          <ac:picMkLst>
            <pc:docMk/>
            <pc:sldMk cId="2879956171" sldId="279"/>
            <ac:picMk id="4" creationId="{0F69C478-489F-9BFA-B9E5-E4AA8B439F1B}"/>
          </ac:picMkLst>
        </pc:picChg>
      </pc:sldChg>
      <pc:sldChg chg="modSp new mod">
        <pc:chgData name="Centre Technique Régional de la Consommation" userId="47d544a1fc49c04d" providerId="LiveId" clId="{E3DA052C-C3F6-45E0-9FF9-17B9C5FBA432}" dt="2023-03-22T13:28:16.355" v="1687"/>
        <pc:sldMkLst>
          <pc:docMk/>
          <pc:sldMk cId="4201175969" sldId="280"/>
        </pc:sldMkLst>
        <pc:spChg chg="mod">
          <ac:chgData name="Centre Technique Régional de la Consommation" userId="47d544a1fc49c04d" providerId="LiveId" clId="{E3DA052C-C3F6-45E0-9FF9-17B9C5FBA432}" dt="2023-03-22T13:28:16.355" v="1687"/>
          <ac:spMkLst>
            <pc:docMk/>
            <pc:sldMk cId="4201175969" sldId="280"/>
            <ac:spMk id="2" creationId="{2D897978-8911-BEC7-F516-AF951CD524FF}"/>
          </ac:spMkLst>
        </pc:spChg>
      </pc:sldChg>
      <pc:sldChg chg="addSp modSp new mod">
        <pc:chgData name="Centre Technique Régional de la Consommation" userId="47d544a1fc49c04d" providerId="LiveId" clId="{E3DA052C-C3F6-45E0-9FF9-17B9C5FBA432}" dt="2023-03-21T09:38:35.494" v="813" actId="122"/>
        <pc:sldMkLst>
          <pc:docMk/>
          <pc:sldMk cId="4045376809" sldId="281"/>
        </pc:sldMkLst>
        <pc:spChg chg="mod">
          <ac:chgData name="Centre Technique Régional de la Consommation" userId="47d544a1fc49c04d" providerId="LiveId" clId="{E3DA052C-C3F6-45E0-9FF9-17B9C5FBA432}" dt="2023-03-21T09:38:35.494" v="813" actId="122"/>
          <ac:spMkLst>
            <pc:docMk/>
            <pc:sldMk cId="4045376809" sldId="281"/>
            <ac:spMk id="2" creationId="{5294CEA3-2964-5E65-3716-AA8CBD23C4CA}"/>
          </ac:spMkLst>
        </pc:spChg>
        <pc:graphicFrameChg chg="add mod">
          <ac:chgData name="Centre Technique Régional de la Consommation" userId="47d544a1fc49c04d" providerId="LiveId" clId="{E3DA052C-C3F6-45E0-9FF9-17B9C5FBA432}" dt="2023-03-21T09:38:30.393" v="812"/>
          <ac:graphicFrameMkLst>
            <pc:docMk/>
            <pc:sldMk cId="4045376809" sldId="281"/>
            <ac:graphicFrameMk id="3" creationId="{515A9F72-D92D-F423-83A6-3A4E82362CB5}"/>
          </ac:graphicFrameMkLst>
        </pc:graphicFrameChg>
      </pc:sldChg>
      <pc:sldChg chg="modSp new mod">
        <pc:chgData name="Centre Technique Régional de la Consommation" userId="47d544a1fc49c04d" providerId="LiveId" clId="{E3DA052C-C3F6-45E0-9FF9-17B9C5FBA432}" dt="2023-03-22T13:27:25.366" v="1673" actId="20577"/>
        <pc:sldMkLst>
          <pc:docMk/>
          <pc:sldMk cId="1237535586" sldId="282"/>
        </pc:sldMkLst>
        <pc:spChg chg="mod">
          <ac:chgData name="Centre Technique Régional de la Consommation" userId="47d544a1fc49c04d" providerId="LiveId" clId="{E3DA052C-C3F6-45E0-9FF9-17B9C5FBA432}" dt="2023-03-22T13:27:25.366" v="1673" actId="20577"/>
          <ac:spMkLst>
            <pc:docMk/>
            <pc:sldMk cId="1237535586" sldId="282"/>
            <ac:spMk id="2" creationId="{F3E063CD-30CB-C0DB-529D-45D68BABB06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133266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2914111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398825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EE5B6E1-5460-4270-B9C4-C346444ECC09}" type="datetimeFigureOut">
              <a:rPr lang="fr-FR" smtClean="0"/>
              <a:t>07/02/2024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1307289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EE5B6E1-5460-4270-B9C4-C346444ECC09}" type="datetimeFigureOut">
              <a:rPr lang="fr-FR" smtClean="0"/>
              <a:t>07/02/2024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2635091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318492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4070043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3057531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EE5B6E1-5460-4270-B9C4-C346444ECC09}" type="datetimeFigureOut">
              <a:rPr lang="fr-FR" smtClean="0"/>
              <a:t>07/02/2024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895632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EE5B6E1-5460-4270-B9C4-C346444ECC09}" type="datetimeFigureOut">
              <a:rPr lang="fr-FR" smtClean="0"/>
              <a:t>07/02/2024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2402724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1998798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1768604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3708351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3095949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1433938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1264443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E5B6E1-5460-4270-B9C4-C346444ECC09}" type="datetimeFigureOut">
              <a:rPr lang="fr-FR" smtClean="0"/>
              <a:t>07/02/2024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76CC05-717A-4C24-9B81-7028F5A650CA}" type="slidenum">
              <a:rPr lang="fr-FR" smtClean="0"/>
              <a:t>‹N°›</a:t>
            </a:fld>
            <a:endParaRPr lang="fr-FR"/>
          </a:p>
        </p:txBody>
      </p:sp>
    </p:spTree>
    <p:extLst>
      <p:ext uri="{BB962C8B-B14F-4D97-AF65-F5344CB8AC3E}">
        <p14:creationId xmlns:p14="http://schemas.microsoft.com/office/powerpoint/2010/main" val="1900320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EE5B6E1-5460-4270-B9C4-C346444ECC09}" type="datetimeFigureOut">
              <a:rPr lang="fr-FR" smtClean="0"/>
              <a:t>07/02/2024</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676CC05-717A-4C24-9B81-7028F5A650CA}" type="slidenum">
              <a:rPr lang="fr-FR" smtClean="0"/>
              <a:t>‹N°›</a:t>
            </a:fld>
            <a:endParaRPr lang="fr-FR"/>
          </a:p>
        </p:txBody>
      </p:sp>
    </p:spTree>
    <p:extLst>
      <p:ext uri="{BB962C8B-B14F-4D97-AF65-F5344CB8AC3E}">
        <p14:creationId xmlns:p14="http://schemas.microsoft.com/office/powerpoint/2010/main" val="132004139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ettyimages.fr/illustrations/taking-photo-of-credit-card" TargetMode="External"/><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maaf.fr/fr/credit-auto/credit-affecte" TargetMode="External"/><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service-public.fr/particuliers/vosdroits/F244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service-public.fr/particuliers/vosdroits/F3118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ctufinance.fr/actu/pret-personnel-6976735.html" TargetMode="External"/><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ervice-public.fr/particuliers/vosdroits/F2441" TargetMode="External"/><Relationship Id="rId2" Type="http://schemas.openxmlformats.org/officeDocument/2006/relationships/hyperlink" Target="https://www.service-public.fr/particuliers/vosdroits/F243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nited-credit.com/projets/credit-renouvelable"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service-public.fr/particuliers/vosdroits/F245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buscadordetalleres.com/blog/que-es-el-leasing/"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ervice-public.fr/particuliers/vosdroits/F11007" TargetMode="External"/><Relationship Id="rId2" Type="http://schemas.openxmlformats.org/officeDocument/2006/relationships/hyperlink" Target="https://www.service-public.fr/particuliers/vosdroits/F244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lafinancepourtous.com/pratique/credit/credit-a-la-consommation/credit-gratuit/"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ervice-public.fr/particuliers/vosdroits/F2441" TargetMode="External"/><Relationship Id="rId2" Type="http://schemas.openxmlformats.org/officeDocument/2006/relationships/hyperlink" Target="https://www.service-public.fr/particuliers/vosdroits/F2440"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cartedecredit.be/pourquoi-une-carte-de-credit/"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ervice-public.fr/particuliers/vosdroits/F2435" TargetMode="External"/><Relationship Id="rId2" Type="http://schemas.openxmlformats.org/officeDocument/2006/relationships/hyperlink" Target="https://www.service-public.fr/particuliers/vosdroits/F2440" TargetMode="External"/><Relationship Id="rId1" Type="http://schemas.openxmlformats.org/officeDocument/2006/relationships/slideLayout" Target="../slideLayouts/slideLayout2.xml"/><Relationship Id="rId5" Type="http://schemas.openxmlformats.org/officeDocument/2006/relationships/hyperlink" Target="https://www.service-public.fr/particuliers/vosdroits/F2441" TargetMode="External"/><Relationship Id="rId4" Type="http://schemas.openxmlformats.org/officeDocument/2006/relationships/hyperlink" Target="https://www.service-public.fr/particuliers/vosdroits/F2436"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service-public.fr/particuliers/vosdroits/F2436" TargetMode="External"/><Relationship Id="rId2" Type="http://schemas.openxmlformats.org/officeDocument/2006/relationships/hyperlink" Target="https://www.service-public.fr/particuliers/vosdroits/F2434" TargetMode="External"/><Relationship Id="rId1" Type="http://schemas.openxmlformats.org/officeDocument/2006/relationships/slideLayout" Target="../slideLayouts/slideLayout2.xml"/><Relationship Id="rId4" Type="http://schemas.openxmlformats.org/officeDocument/2006/relationships/hyperlink" Target="https://www.service-public.fr/particuliers/vosdroits/F2424"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service-public.fr/particuliers/vosdroits/F2435" TargetMode="External"/><Relationship Id="rId2" Type="http://schemas.openxmlformats.org/officeDocument/2006/relationships/hyperlink" Target="https://www.service-public.fr/particuliers/vosdroits/F2436"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dynamique-mag.com/article/role-banque.21610"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service-public.fr/particuliers/vosdroits/F1760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service-public.fr/particuliers/vosdroits/F2456"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ervice-public.fr/particuliers/vosdroits/N96" TargetMode="External"/><Relationship Id="rId2" Type="http://schemas.openxmlformats.org/officeDocument/2006/relationships/hyperlink" Target="https://www.servicepublic.fr/particuliers/vosdroits/F244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xmlns="" id="{82101DBB-0169-F1FD-43A1-336E556F5574}"/>
              </a:ext>
            </a:extLst>
          </p:cNvPr>
          <p:cNvSpPr>
            <a:spLocks noGrp="1"/>
          </p:cNvSpPr>
          <p:nvPr>
            <p:ph type="title"/>
          </p:nvPr>
        </p:nvSpPr>
        <p:spPr>
          <a:xfrm>
            <a:off x="830384" y="627490"/>
            <a:ext cx="9313985" cy="5820202"/>
          </a:xfrm>
          <a:solidFill>
            <a:schemeClr val="tx1"/>
          </a:solidFill>
        </p:spPr>
        <p:txBody>
          <a:bodyPr/>
          <a:lstStyle/>
          <a:p>
            <a:pPr algn="ctr"/>
            <a:r>
              <a:rPr lang="fr-FR" sz="4000" b="1" dirty="0" smtClean="0">
                <a:solidFill>
                  <a:schemeClr val="bg1"/>
                </a:solidFill>
              </a:rPr>
              <a:t>Les </a:t>
            </a:r>
            <a:r>
              <a:rPr lang="fr-FR" sz="4000" b="1" dirty="0">
                <a:solidFill>
                  <a:schemeClr val="bg1"/>
                </a:solidFill>
              </a:rPr>
              <a:t>crédits à la consommation</a:t>
            </a:r>
          </a:p>
        </p:txBody>
      </p:sp>
      <p:pic>
        <p:nvPicPr>
          <p:cNvPr id="6" name="Image 5">
            <a:extLst>
              <a:ext uri="{FF2B5EF4-FFF2-40B4-BE49-F238E27FC236}">
                <a16:creationId xmlns:a16="http://schemas.microsoft.com/office/drawing/2014/main" xmlns="" id="{AE43EC37-A0A2-9B3B-63C4-8D83B405EEC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133812" y="1633415"/>
            <a:ext cx="4834191" cy="4281260"/>
          </a:xfrm>
          <a:prstGeom prst="rect">
            <a:avLst/>
          </a:prstGeom>
        </p:spPr>
      </p:pic>
    </p:spTree>
    <p:extLst>
      <p:ext uri="{BB962C8B-B14F-4D97-AF65-F5344CB8AC3E}">
        <p14:creationId xmlns:p14="http://schemas.microsoft.com/office/powerpoint/2010/main" val="3599857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F46C8AB5-F255-44DC-678C-05CEE68B3A40}"/>
              </a:ext>
            </a:extLst>
          </p:cNvPr>
          <p:cNvSpPr>
            <a:spLocks noGrp="1"/>
          </p:cNvSpPr>
          <p:nvPr>
            <p:ph type="title"/>
          </p:nvPr>
        </p:nvSpPr>
        <p:spPr>
          <a:xfrm>
            <a:off x="646111" y="452717"/>
            <a:ext cx="9404723" cy="5635468"/>
          </a:xfrm>
          <a:solidFill>
            <a:schemeClr val="tx1"/>
          </a:solidFill>
        </p:spPr>
        <p:txBody>
          <a:bodyPr/>
          <a:lstStyle/>
          <a:p>
            <a:pPr algn="ctr"/>
            <a:r>
              <a:rPr lang="fr-FR" sz="4000" b="1" dirty="0">
                <a:solidFill>
                  <a:schemeClr val="bg1"/>
                </a:solidFill>
              </a:rPr>
              <a:t>Le crédit affecté</a:t>
            </a:r>
          </a:p>
        </p:txBody>
      </p:sp>
      <p:pic>
        <p:nvPicPr>
          <p:cNvPr id="4" name="Image 3">
            <a:extLst>
              <a:ext uri="{FF2B5EF4-FFF2-40B4-BE49-F238E27FC236}">
                <a16:creationId xmlns:a16="http://schemas.microsoft.com/office/drawing/2014/main" xmlns="" id="{0C37B916-8CEE-3DAF-F93A-CD61ADCE22C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1069222" y="1548448"/>
            <a:ext cx="8579862" cy="4016106"/>
          </a:xfrm>
          <a:prstGeom prst="rect">
            <a:avLst/>
          </a:prstGeom>
        </p:spPr>
      </p:pic>
    </p:spTree>
    <p:extLst>
      <p:ext uri="{BB962C8B-B14F-4D97-AF65-F5344CB8AC3E}">
        <p14:creationId xmlns:p14="http://schemas.microsoft.com/office/powerpoint/2010/main" val="3203736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1103312" y="562708"/>
            <a:ext cx="8946541" cy="5685691"/>
          </a:xfrm>
          <a:solidFill>
            <a:schemeClr val="tx1"/>
          </a:solidFill>
        </p:spPr>
        <p:txBody>
          <a:bodyPr>
            <a:normAutofit fontScale="70000" lnSpcReduction="20000"/>
          </a:bodyPr>
          <a:lstStyle/>
          <a:p>
            <a:pPr algn="just"/>
            <a:endParaRPr lang="fr-FR" dirty="0" smtClean="0">
              <a:solidFill>
                <a:schemeClr val="bg1"/>
              </a:solidFill>
            </a:endParaRPr>
          </a:p>
          <a:p>
            <a:pPr algn="just"/>
            <a:r>
              <a:rPr lang="fr-FR" sz="2300" dirty="0" smtClean="0">
                <a:solidFill>
                  <a:schemeClr val="bg1"/>
                </a:solidFill>
              </a:rPr>
              <a:t>Le </a:t>
            </a:r>
            <a:r>
              <a:rPr lang="fr-FR" sz="2300" dirty="0">
                <a:solidFill>
                  <a:schemeClr val="bg1"/>
                </a:solidFill>
              </a:rPr>
              <a:t>crédit affecté est un prêt utilisé pour l'achat d'un bien ou d'un service précis. Par exemple, l'achat de biens mobiliers (meuble, voiture) ou de prestations de service (location de vacances, travaux de réparation). Le crédit affecté est accordé par un établissement de crédit ou une banque, même s'il est souvent contracté directement sur le lieu de vente. Il s'agit d'un crédit à la consommation et le prêteur du crédit affecté doit respecter les règles du contrat de crédit à la consommation</a:t>
            </a:r>
            <a:r>
              <a:rPr lang="fr-FR" sz="2300" dirty="0" smtClean="0">
                <a:solidFill>
                  <a:schemeClr val="bg1"/>
                </a:solidFill>
              </a:rPr>
              <a:t>.</a:t>
            </a:r>
            <a:endParaRPr lang="fr-FR" sz="600" dirty="0">
              <a:solidFill>
                <a:schemeClr val="bg1"/>
              </a:solidFill>
            </a:endParaRPr>
          </a:p>
          <a:p>
            <a:pPr algn="just"/>
            <a:r>
              <a:rPr lang="fr-FR" sz="2300" dirty="0" smtClean="0">
                <a:solidFill>
                  <a:schemeClr val="bg1"/>
                </a:solidFill>
              </a:rPr>
              <a:t>Si </a:t>
            </a:r>
            <a:r>
              <a:rPr lang="fr-FR" sz="2300" dirty="0">
                <a:solidFill>
                  <a:schemeClr val="bg1"/>
                </a:solidFill>
              </a:rPr>
              <a:t>vous acceptez l'offre et signez le contrat de crédit, vous disposez d'un </a:t>
            </a:r>
            <a:r>
              <a:rPr lang="fr-FR" sz="2300" b="1" u="sng" dirty="0">
                <a:solidFill>
                  <a:schemeClr val="bg1"/>
                </a:solidFill>
                <a:hlinkClick r:id="rId2"/>
              </a:rPr>
              <a:t>délai de rétractation</a:t>
            </a:r>
            <a:r>
              <a:rPr lang="fr-FR" sz="2300" dirty="0">
                <a:solidFill>
                  <a:schemeClr val="bg1"/>
                </a:solidFill>
              </a:rPr>
              <a:t> de </a:t>
            </a:r>
            <a:r>
              <a:rPr lang="fr-FR" sz="2300" b="1" dirty="0">
                <a:solidFill>
                  <a:schemeClr val="bg1"/>
                </a:solidFill>
              </a:rPr>
              <a:t>14 jours</a:t>
            </a:r>
            <a:r>
              <a:rPr lang="fr-FR" sz="2300" dirty="0" smtClean="0">
                <a:solidFill>
                  <a:schemeClr val="bg1"/>
                </a:solidFill>
              </a:rPr>
              <a:t>.</a:t>
            </a:r>
          </a:p>
          <a:p>
            <a:pPr algn="just"/>
            <a:endParaRPr lang="fr-FR" sz="600" dirty="0">
              <a:solidFill>
                <a:schemeClr val="bg1"/>
              </a:solidFill>
            </a:endParaRPr>
          </a:p>
          <a:p>
            <a:pPr algn="just"/>
            <a:r>
              <a:rPr lang="fr-FR" sz="2300" dirty="0">
                <a:solidFill>
                  <a:schemeClr val="bg1"/>
                </a:solidFill>
              </a:rPr>
              <a:t>Le vendeur ne doit pas vous livrer le bien ou commencer la prestation de service avant la fin de ce délai de rétractation</a:t>
            </a:r>
            <a:r>
              <a:rPr lang="fr-FR" sz="2300" dirty="0" smtClean="0">
                <a:solidFill>
                  <a:schemeClr val="bg1"/>
                </a:solidFill>
              </a:rPr>
              <a:t>.</a:t>
            </a:r>
          </a:p>
          <a:p>
            <a:pPr algn="just"/>
            <a:endParaRPr lang="fr-FR" sz="600" dirty="0">
              <a:solidFill>
                <a:schemeClr val="bg1"/>
              </a:solidFill>
            </a:endParaRPr>
          </a:p>
          <a:p>
            <a:pPr algn="just"/>
            <a:r>
              <a:rPr lang="fr-FR" sz="2300" dirty="0">
                <a:solidFill>
                  <a:schemeClr val="bg1"/>
                </a:solidFill>
              </a:rPr>
              <a:t>Néanmoins, si vous en faites la demande par écrit, le vendeur peut faire la livraison du bien ou la fourniture de service immédiatement ou dans un délai inférieur au délai de 14 jours calendaires. On parle de </a:t>
            </a:r>
            <a:r>
              <a:rPr lang="fr-FR" sz="2300" b="1" i="1" dirty="0">
                <a:solidFill>
                  <a:schemeClr val="bg1"/>
                </a:solidFill>
              </a:rPr>
              <a:t>délai abrégé</a:t>
            </a:r>
            <a:r>
              <a:rPr lang="fr-FR" sz="2300" b="1" dirty="0" smtClean="0">
                <a:solidFill>
                  <a:schemeClr val="bg1"/>
                </a:solidFill>
              </a:rPr>
              <a:t>.</a:t>
            </a:r>
          </a:p>
          <a:p>
            <a:pPr marL="0" indent="0" algn="just">
              <a:buNone/>
            </a:pPr>
            <a:endParaRPr lang="fr-FR" sz="600" b="1" dirty="0" smtClean="0">
              <a:solidFill>
                <a:schemeClr val="bg1"/>
              </a:solidFill>
            </a:endParaRPr>
          </a:p>
          <a:p>
            <a:pPr algn="just"/>
            <a:r>
              <a:rPr lang="fr-FR" sz="2300" dirty="0" smtClean="0">
                <a:solidFill>
                  <a:schemeClr val="bg1"/>
                </a:solidFill>
              </a:rPr>
              <a:t>Lorsque </a:t>
            </a:r>
            <a:r>
              <a:rPr lang="fr-FR" sz="2300" dirty="0">
                <a:solidFill>
                  <a:schemeClr val="bg1"/>
                </a:solidFill>
              </a:rPr>
              <a:t>le vendeur fait la livraison du bien ou la fourniture de service dans un délai abrégé, votre droit de rétractation expire à la date de la livraison ou de la fourniture de service.</a:t>
            </a:r>
          </a:p>
          <a:p>
            <a:pPr algn="just"/>
            <a:endParaRPr lang="fr-FR" sz="600" dirty="0">
              <a:solidFill>
                <a:schemeClr val="bg1"/>
              </a:solidFill>
            </a:endParaRPr>
          </a:p>
          <a:p>
            <a:pPr algn="just"/>
            <a:r>
              <a:rPr lang="fr-FR" sz="2300" dirty="0">
                <a:solidFill>
                  <a:schemeClr val="bg1"/>
                </a:solidFill>
              </a:rPr>
              <a:t>Lorsque le vendeur fait la livraison du bien ou la fourniture de service immédiatement, vous devez exercer votre droit de rétractation dans un </a:t>
            </a:r>
            <a:r>
              <a:rPr lang="fr-FR" sz="2300" b="1" dirty="0">
                <a:solidFill>
                  <a:schemeClr val="bg1"/>
                </a:solidFill>
              </a:rPr>
              <a:t>délai de 3 jours calendaires</a:t>
            </a:r>
            <a:r>
              <a:rPr lang="fr-FR" sz="2300" dirty="0">
                <a:solidFill>
                  <a:schemeClr val="bg1"/>
                </a:solidFill>
              </a:rPr>
              <a:t>.</a:t>
            </a:r>
          </a:p>
          <a:p>
            <a:endParaRPr lang="fr-FR" dirty="0"/>
          </a:p>
        </p:txBody>
      </p:sp>
    </p:spTree>
    <p:extLst>
      <p:ext uri="{BB962C8B-B14F-4D97-AF65-F5344CB8AC3E}">
        <p14:creationId xmlns:p14="http://schemas.microsoft.com/office/powerpoint/2010/main" val="664165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1103312" y="875324"/>
            <a:ext cx="8946541" cy="5572368"/>
          </a:xfrm>
          <a:solidFill>
            <a:schemeClr val="tx1"/>
          </a:solidFill>
        </p:spPr>
        <p:txBody>
          <a:bodyPr>
            <a:normAutofit/>
          </a:bodyPr>
          <a:lstStyle/>
          <a:p>
            <a:pPr algn="just"/>
            <a:endParaRPr lang="fr-FR" dirty="0">
              <a:solidFill>
                <a:schemeClr val="bg1"/>
              </a:solidFill>
            </a:endParaRPr>
          </a:p>
          <a:p>
            <a:pPr algn="just"/>
            <a:r>
              <a:rPr lang="fr-FR" sz="1700" dirty="0" smtClean="0">
                <a:solidFill>
                  <a:schemeClr val="bg1"/>
                </a:solidFill>
              </a:rPr>
              <a:t>Le </a:t>
            </a:r>
            <a:r>
              <a:rPr lang="fr-FR" sz="1700" dirty="0">
                <a:solidFill>
                  <a:schemeClr val="bg1"/>
                </a:solidFill>
              </a:rPr>
              <a:t>montant total du crédit doit être compris entre </a:t>
            </a:r>
            <a:r>
              <a:rPr lang="fr-FR" sz="1700" b="1" dirty="0">
                <a:solidFill>
                  <a:schemeClr val="bg1"/>
                </a:solidFill>
              </a:rPr>
              <a:t>200 € </a:t>
            </a:r>
            <a:r>
              <a:rPr lang="fr-FR" sz="1700" dirty="0">
                <a:solidFill>
                  <a:schemeClr val="bg1"/>
                </a:solidFill>
              </a:rPr>
              <a:t>et </a:t>
            </a:r>
            <a:r>
              <a:rPr lang="fr-FR" sz="1700" b="1" dirty="0">
                <a:solidFill>
                  <a:schemeClr val="bg1"/>
                </a:solidFill>
              </a:rPr>
              <a:t>75 000 €.</a:t>
            </a:r>
            <a:endParaRPr lang="fr-FR" sz="1700" dirty="0">
              <a:solidFill>
                <a:schemeClr val="bg1"/>
              </a:solidFill>
            </a:endParaRPr>
          </a:p>
          <a:p>
            <a:pPr algn="just"/>
            <a:r>
              <a:rPr lang="fr-FR" sz="1700" dirty="0">
                <a:solidFill>
                  <a:schemeClr val="bg1"/>
                </a:solidFill>
              </a:rPr>
              <a:t>Le crédit doit être accordé pour une durée supérieure à 3 mois.</a:t>
            </a:r>
          </a:p>
          <a:p>
            <a:pPr algn="just"/>
            <a:r>
              <a:rPr lang="fr-FR" sz="1700" dirty="0">
                <a:solidFill>
                  <a:schemeClr val="bg1"/>
                </a:solidFill>
              </a:rPr>
              <a:t>Vous aurez donc à payer au moins 3 mensualités</a:t>
            </a:r>
          </a:p>
          <a:p>
            <a:pPr algn="just"/>
            <a:r>
              <a:rPr lang="fr-FR" sz="1700" dirty="0">
                <a:solidFill>
                  <a:schemeClr val="bg1"/>
                </a:solidFill>
              </a:rPr>
              <a:t>Vous commencez à rembourser uniquement à partir de la livraison du bien ou de la fourniture de la prestation.</a:t>
            </a:r>
          </a:p>
          <a:p>
            <a:pPr algn="just"/>
            <a:r>
              <a:rPr lang="fr-FR" sz="1700" dirty="0">
                <a:solidFill>
                  <a:schemeClr val="bg1"/>
                </a:solidFill>
              </a:rPr>
              <a:t>Aucun paiement définitif ne peut être exigé avant la signature de l'offre de crédit et avant l'expiration du délai de rétractation qui suit la conclusion du contrat de crédit.</a:t>
            </a:r>
          </a:p>
          <a:p>
            <a:pPr algn="just"/>
            <a:r>
              <a:rPr lang="fr-FR" sz="1700" b="1" dirty="0">
                <a:solidFill>
                  <a:schemeClr val="bg1"/>
                </a:solidFill>
              </a:rPr>
              <a:t>À noter </a:t>
            </a:r>
            <a:endParaRPr lang="fr-FR" sz="1700" dirty="0">
              <a:solidFill>
                <a:schemeClr val="bg1"/>
              </a:solidFill>
            </a:endParaRPr>
          </a:p>
          <a:p>
            <a:pPr algn="just"/>
            <a:r>
              <a:rPr lang="fr-FR" sz="1700" dirty="0">
                <a:solidFill>
                  <a:schemeClr val="bg1"/>
                </a:solidFill>
              </a:rPr>
              <a:t>Le vendeur peut cependant </a:t>
            </a:r>
            <a:r>
              <a:rPr lang="fr-FR" sz="1700" u="sng" dirty="0">
                <a:solidFill>
                  <a:schemeClr val="bg1"/>
                </a:solidFill>
                <a:hlinkClick r:id="rId2"/>
              </a:rPr>
              <a:t>imposer un acompte</a:t>
            </a:r>
            <a:r>
              <a:rPr lang="fr-FR" sz="1700" dirty="0">
                <a:solidFill>
                  <a:schemeClr val="bg1"/>
                </a:solidFill>
              </a:rPr>
              <a:t> à la commande pour réserver le bien. Il devra le rembourser en cas de rétractation ou si le crédit est refusé.</a:t>
            </a:r>
          </a:p>
          <a:p>
            <a:pPr algn="just"/>
            <a:r>
              <a:rPr lang="fr-FR" sz="1700" dirty="0">
                <a:solidFill>
                  <a:schemeClr val="bg1"/>
                </a:solidFill>
              </a:rPr>
              <a:t>Si la banque ou l'établissement financier commence à prélever les mensualités avant la livraison du produit acheté, vous pouvez lui demander d'arrêter en lui envoyant une lettre recommandée avec avis de réception</a:t>
            </a:r>
            <a:r>
              <a:rPr lang="fr-FR" sz="1700" dirty="0" smtClean="0">
                <a:solidFill>
                  <a:schemeClr val="bg1"/>
                </a:solidFill>
              </a:rPr>
              <a:t>.</a:t>
            </a:r>
          </a:p>
          <a:p>
            <a:pPr algn="just"/>
            <a:endParaRPr lang="fr-FR" sz="1700" dirty="0">
              <a:solidFill>
                <a:schemeClr val="bg1"/>
              </a:solidFill>
            </a:endParaRPr>
          </a:p>
          <a:p>
            <a:pPr algn="just"/>
            <a:endParaRPr lang="fr-FR" dirty="0">
              <a:solidFill>
                <a:schemeClr val="bg1"/>
              </a:solidFill>
            </a:endParaRPr>
          </a:p>
        </p:txBody>
      </p:sp>
    </p:spTree>
    <p:extLst>
      <p:ext uri="{BB962C8B-B14F-4D97-AF65-F5344CB8AC3E}">
        <p14:creationId xmlns:p14="http://schemas.microsoft.com/office/powerpoint/2010/main" val="1759504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094153" y="452718"/>
            <a:ext cx="8956681" cy="1400530"/>
          </a:xfrm>
          <a:solidFill>
            <a:schemeClr val="tx1"/>
          </a:solidFill>
        </p:spPr>
        <p:txBody>
          <a:bodyPr/>
          <a:lstStyle/>
          <a:p>
            <a:pPr algn="ctr"/>
            <a:r>
              <a:rPr lang="fr-FR" sz="3800" b="1" dirty="0">
                <a:solidFill>
                  <a:schemeClr val="bg1"/>
                </a:solidFill>
              </a:rPr>
              <a:t>Crédit à la consommation : le prêt personnel</a:t>
            </a:r>
            <a:r>
              <a:rPr lang="fr-FR" dirty="0"/>
              <a:t/>
            </a:r>
            <a:br>
              <a:rPr lang="fr-FR" dirty="0"/>
            </a:br>
            <a:endParaRPr lang="fr-FR" dirty="0"/>
          </a:p>
        </p:txBody>
      </p:sp>
      <p:sp>
        <p:nvSpPr>
          <p:cNvPr id="6" name="Espace réservé du contenu 5"/>
          <p:cNvSpPr>
            <a:spLocks noGrp="1"/>
          </p:cNvSpPr>
          <p:nvPr>
            <p:ph idx="1"/>
          </p:nvPr>
        </p:nvSpPr>
        <p:spPr>
          <a:xfrm>
            <a:off x="1103312" y="1849728"/>
            <a:ext cx="8946541" cy="4195481"/>
          </a:xfrm>
          <a:solidFill>
            <a:schemeClr val="tx1"/>
          </a:solidFill>
        </p:spPr>
        <p:txBody>
          <a:bodyPr/>
          <a:lstStyle/>
          <a:p>
            <a:pPr marL="0" indent="0">
              <a:buNone/>
            </a:pPr>
            <a:endParaRPr lang="fr-FR" dirty="0"/>
          </a:p>
        </p:txBody>
      </p:sp>
      <p:pic>
        <p:nvPicPr>
          <p:cNvPr id="4" name="Image 3">
            <a:extLst>
              <a:ext uri="{FF2B5EF4-FFF2-40B4-BE49-F238E27FC236}">
                <a16:creationId xmlns:a16="http://schemas.microsoft.com/office/drawing/2014/main" xmlns="" id="{7F12BB00-3A5D-29DE-7A83-01E4FCEB90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794769" y="1977959"/>
            <a:ext cx="5725108" cy="3824964"/>
          </a:xfrm>
          <a:prstGeom prst="rect">
            <a:avLst/>
          </a:prstGeom>
        </p:spPr>
      </p:pic>
    </p:spTree>
    <p:extLst>
      <p:ext uri="{BB962C8B-B14F-4D97-AF65-F5344CB8AC3E}">
        <p14:creationId xmlns:p14="http://schemas.microsoft.com/office/powerpoint/2010/main" val="993552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875324"/>
            <a:ext cx="8946541" cy="5373076"/>
          </a:xfrm>
          <a:solidFill>
            <a:schemeClr val="tx1"/>
          </a:solidFill>
        </p:spPr>
        <p:txBody>
          <a:bodyPr>
            <a:normAutofit fontScale="85000" lnSpcReduction="10000"/>
          </a:bodyPr>
          <a:lstStyle/>
          <a:p>
            <a:pPr marL="0" indent="0" algn="just">
              <a:buNone/>
            </a:pPr>
            <a:r>
              <a:rPr lang="fr-FR" dirty="0" smtClean="0">
                <a:solidFill>
                  <a:schemeClr val="bg1"/>
                </a:solidFill>
              </a:rPr>
              <a:t> </a:t>
            </a:r>
          </a:p>
          <a:p>
            <a:pPr algn="just"/>
            <a:r>
              <a:rPr lang="fr-FR" dirty="0" smtClean="0">
                <a:solidFill>
                  <a:schemeClr val="bg1"/>
                </a:solidFill>
              </a:rPr>
              <a:t>Le </a:t>
            </a:r>
            <a:r>
              <a:rPr lang="fr-FR" dirty="0">
                <a:solidFill>
                  <a:schemeClr val="bg1"/>
                </a:solidFill>
              </a:rPr>
              <a:t>prêt personnel est un crédit dont vous pouvez utiliser le montant comme vous le souhaitez. Il se distingue du prêt personnel affecté et du crédit immobilier, qui sont destinés à l'achat d'un bien en particulier. Vous pouvez faire la demande de prêt personnel auprès d'une banque ou d'un établissement de crédit. Le prêteur doit vous informer de l'importance de vos engagements et de votre droit de rétractation. Il ne peut vous demander aucun paiement avant la signature du contrat.</a:t>
            </a:r>
          </a:p>
          <a:p>
            <a:pPr algn="just"/>
            <a:r>
              <a:rPr lang="fr-FR" dirty="0" smtClean="0">
                <a:solidFill>
                  <a:schemeClr val="bg1"/>
                </a:solidFill>
              </a:rPr>
              <a:t>Vous </a:t>
            </a:r>
            <a:r>
              <a:rPr lang="fr-FR" dirty="0">
                <a:solidFill>
                  <a:schemeClr val="bg1"/>
                </a:solidFill>
              </a:rPr>
              <a:t>pouvez utiliser le montant du crédit comme vous l'entendez. Que ce soit pour acheter un bien de consommation ou toute autre prestation.</a:t>
            </a:r>
          </a:p>
          <a:p>
            <a:pPr algn="just"/>
            <a:r>
              <a:rPr lang="fr-FR" dirty="0">
                <a:solidFill>
                  <a:schemeClr val="bg1"/>
                </a:solidFill>
              </a:rPr>
              <a:t>Vous n'avez pas à l'utiliser exclusivement pour l'achat d'un bien ou d'un service déterminé, comme dans le cas d'un </a:t>
            </a:r>
            <a:r>
              <a:rPr lang="fr-FR" b="1" u="sng" dirty="0">
                <a:solidFill>
                  <a:schemeClr val="bg1"/>
                </a:solidFill>
                <a:hlinkClick r:id="rId2"/>
              </a:rPr>
              <a:t>crédit affecté</a:t>
            </a:r>
            <a:r>
              <a:rPr lang="fr-FR" b="1" dirty="0">
                <a:solidFill>
                  <a:schemeClr val="bg1"/>
                </a:solidFill>
              </a:rPr>
              <a:t>.</a:t>
            </a:r>
          </a:p>
          <a:p>
            <a:pPr algn="just"/>
            <a:r>
              <a:rPr lang="fr-FR" dirty="0" smtClean="0">
                <a:solidFill>
                  <a:schemeClr val="bg1"/>
                </a:solidFill>
              </a:rPr>
              <a:t>Le </a:t>
            </a:r>
            <a:r>
              <a:rPr lang="fr-FR" dirty="0">
                <a:solidFill>
                  <a:schemeClr val="bg1"/>
                </a:solidFill>
              </a:rPr>
              <a:t>montant du crédit à la consommation doit être compris entre </a:t>
            </a:r>
            <a:r>
              <a:rPr lang="fr-FR" b="1" dirty="0">
                <a:solidFill>
                  <a:schemeClr val="bg1"/>
                </a:solidFill>
              </a:rPr>
              <a:t>200 € </a:t>
            </a:r>
            <a:r>
              <a:rPr lang="fr-FR" dirty="0">
                <a:solidFill>
                  <a:schemeClr val="bg1"/>
                </a:solidFill>
              </a:rPr>
              <a:t>et </a:t>
            </a:r>
            <a:r>
              <a:rPr lang="fr-FR" b="1" dirty="0">
                <a:solidFill>
                  <a:schemeClr val="bg1"/>
                </a:solidFill>
              </a:rPr>
              <a:t>75 000 €.</a:t>
            </a:r>
          </a:p>
          <a:p>
            <a:pPr algn="just"/>
            <a:r>
              <a:rPr lang="fr-FR" dirty="0" smtClean="0">
                <a:solidFill>
                  <a:schemeClr val="bg1"/>
                </a:solidFill>
              </a:rPr>
              <a:t>Comme </a:t>
            </a:r>
            <a:r>
              <a:rPr lang="fr-FR" dirty="0">
                <a:solidFill>
                  <a:schemeClr val="bg1"/>
                </a:solidFill>
              </a:rPr>
              <a:t>dans les autres contrats de crédit à la consommation, vous disposez d'un </a:t>
            </a:r>
            <a:r>
              <a:rPr lang="fr-FR" b="1" u="sng" dirty="0">
                <a:solidFill>
                  <a:schemeClr val="bg1"/>
                </a:solidFill>
                <a:hlinkClick r:id="rId3"/>
              </a:rPr>
              <a:t>droit de rétractation</a:t>
            </a:r>
            <a:r>
              <a:rPr lang="fr-FR" b="1" dirty="0">
                <a:solidFill>
                  <a:schemeClr val="bg1"/>
                </a:solidFill>
              </a:rPr>
              <a:t> </a:t>
            </a:r>
            <a:r>
              <a:rPr lang="fr-FR" dirty="0">
                <a:solidFill>
                  <a:schemeClr val="bg1"/>
                </a:solidFill>
              </a:rPr>
              <a:t>pendant 14 jours calendaires : correspond à la totalité des jours du calendrier de l'année civile, du 1er janvier au 31 décembre, y compris les jours fériés ou chômés à partir de la signature du contrat.</a:t>
            </a:r>
          </a:p>
          <a:p>
            <a:endParaRPr lang="fr-FR" dirty="0"/>
          </a:p>
        </p:txBody>
      </p:sp>
    </p:spTree>
    <p:extLst>
      <p:ext uri="{BB962C8B-B14F-4D97-AF65-F5344CB8AC3E}">
        <p14:creationId xmlns:p14="http://schemas.microsoft.com/office/powerpoint/2010/main" val="334847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1094154" y="452718"/>
            <a:ext cx="8956680" cy="1400530"/>
          </a:xfrm>
          <a:solidFill>
            <a:schemeClr val="tx1"/>
          </a:solidFill>
        </p:spPr>
        <p:txBody>
          <a:bodyPr/>
          <a:lstStyle/>
          <a:p>
            <a:pPr algn="ctr"/>
            <a:r>
              <a:rPr lang="fr-FR" sz="4000" b="1" dirty="0">
                <a:solidFill>
                  <a:schemeClr val="bg1"/>
                </a:solidFill>
              </a:rPr>
              <a:t>Crédit renouvelable ou crédit revolving</a:t>
            </a:r>
            <a:r>
              <a:rPr lang="fr-FR" dirty="0"/>
              <a:t/>
            </a:r>
            <a:br>
              <a:rPr lang="fr-FR" dirty="0"/>
            </a:br>
            <a:endParaRPr lang="fr-FR" dirty="0"/>
          </a:p>
        </p:txBody>
      </p:sp>
      <p:sp>
        <p:nvSpPr>
          <p:cNvPr id="8" name="Espace réservé du contenu 7"/>
          <p:cNvSpPr>
            <a:spLocks noGrp="1"/>
          </p:cNvSpPr>
          <p:nvPr>
            <p:ph idx="1"/>
          </p:nvPr>
        </p:nvSpPr>
        <p:spPr>
          <a:xfrm>
            <a:off x="1103312" y="1849728"/>
            <a:ext cx="8946541" cy="4195481"/>
          </a:xfrm>
          <a:solidFill>
            <a:schemeClr val="tx1"/>
          </a:solidFill>
        </p:spPr>
        <p:txBody>
          <a:bodyPr/>
          <a:lstStyle/>
          <a:p>
            <a:pPr marL="0" indent="0">
              <a:buNone/>
            </a:pPr>
            <a:endParaRPr lang="fr-FR" dirty="0"/>
          </a:p>
        </p:txBody>
      </p:sp>
      <p:pic>
        <p:nvPicPr>
          <p:cNvPr id="4" name="Image 3">
            <a:extLst>
              <a:ext uri="{FF2B5EF4-FFF2-40B4-BE49-F238E27FC236}">
                <a16:creationId xmlns:a16="http://schemas.microsoft.com/office/drawing/2014/main" xmlns="" id="{B15C9103-10BF-98E7-5493-F0D0E944A0E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921868" y="2309542"/>
            <a:ext cx="4895461" cy="3671596"/>
          </a:xfrm>
          <a:prstGeom prst="rect">
            <a:avLst/>
          </a:prstGeom>
        </p:spPr>
      </p:pic>
    </p:spTree>
    <p:extLst>
      <p:ext uri="{BB962C8B-B14F-4D97-AF65-F5344CB8AC3E}">
        <p14:creationId xmlns:p14="http://schemas.microsoft.com/office/powerpoint/2010/main" val="1394448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087681" y="203210"/>
            <a:ext cx="8946541" cy="5853723"/>
          </a:xfrm>
          <a:solidFill>
            <a:schemeClr val="tx1"/>
          </a:solidFill>
        </p:spPr>
        <p:txBody>
          <a:bodyPr>
            <a:normAutofit fontScale="62500" lnSpcReduction="20000"/>
          </a:bodyPr>
          <a:lstStyle/>
          <a:p>
            <a:pPr algn="just"/>
            <a:endParaRPr lang="fr-FR" i="1" dirty="0" smtClean="0">
              <a:solidFill>
                <a:schemeClr val="bg1"/>
              </a:solidFill>
            </a:endParaRPr>
          </a:p>
          <a:p>
            <a:pPr algn="just"/>
            <a:r>
              <a:rPr lang="fr-FR" sz="2600" b="1" i="1" dirty="0" smtClean="0">
                <a:solidFill>
                  <a:schemeClr val="bg1"/>
                </a:solidFill>
              </a:rPr>
              <a:t>Crédit </a:t>
            </a:r>
            <a:r>
              <a:rPr lang="fr-FR" sz="2600" b="1" i="1" dirty="0">
                <a:solidFill>
                  <a:schemeClr val="bg1"/>
                </a:solidFill>
              </a:rPr>
              <a:t>revolving</a:t>
            </a:r>
            <a:r>
              <a:rPr lang="fr-FR" sz="2600" dirty="0">
                <a:solidFill>
                  <a:schemeClr val="bg1"/>
                </a:solidFill>
              </a:rPr>
              <a:t>, </a:t>
            </a:r>
            <a:r>
              <a:rPr lang="fr-FR" sz="2600" i="1" dirty="0">
                <a:solidFill>
                  <a:schemeClr val="bg1"/>
                </a:solidFill>
              </a:rPr>
              <a:t>crédit permanent</a:t>
            </a:r>
            <a:r>
              <a:rPr lang="fr-FR" sz="2600" dirty="0">
                <a:solidFill>
                  <a:schemeClr val="bg1"/>
                </a:solidFill>
              </a:rPr>
              <a:t> ou </a:t>
            </a:r>
            <a:r>
              <a:rPr lang="fr-FR" sz="2600" i="1" dirty="0">
                <a:solidFill>
                  <a:schemeClr val="bg1"/>
                </a:solidFill>
              </a:rPr>
              <a:t>crédit </a:t>
            </a:r>
            <a:r>
              <a:rPr lang="fr-FR" sz="2600" i="1" dirty="0" err="1">
                <a:solidFill>
                  <a:schemeClr val="bg1"/>
                </a:solidFill>
              </a:rPr>
              <a:t>reconstituable</a:t>
            </a:r>
            <a:r>
              <a:rPr lang="fr-FR" sz="2600" dirty="0">
                <a:solidFill>
                  <a:schemeClr val="bg1"/>
                </a:solidFill>
              </a:rPr>
              <a:t>, toutes ces expressions désignent le crédit renouvelable. Il s'agit d'un crédit à la consommation caractérisé par une grande liberté d'utilisation et de remboursement. En effet, une fois le crédit accordé, vous ne devez plus demander l'autorisation de la banque pour l'utiliser. Vous pouvez aussi décider de reporter des mensualités. Mais les taux d'intérêt sont généralement plus élevés que ceux d'un prêt à la consommation classique.</a:t>
            </a:r>
          </a:p>
          <a:p>
            <a:pPr algn="just"/>
            <a:r>
              <a:rPr lang="fr-FR" sz="2600" dirty="0" smtClean="0">
                <a:solidFill>
                  <a:schemeClr val="bg1"/>
                </a:solidFill>
              </a:rPr>
              <a:t>Vous </a:t>
            </a:r>
            <a:r>
              <a:rPr lang="fr-FR" sz="2600" dirty="0">
                <a:solidFill>
                  <a:schemeClr val="bg1"/>
                </a:solidFill>
              </a:rPr>
              <a:t>pouvez décider d'utiliser la totalité de la somme en une fois ou de faire des dépenses petit à petit.</a:t>
            </a:r>
          </a:p>
          <a:p>
            <a:pPr algn="just"/>
            <a:r>
              <a:rPr lang="fr-FR" sz="2600" dirty="0">
                <a:solidFill>
                  <a:schemeClr val="bg1"/>
                </a:solidFill>
              </a:rPr>
              <a:t>Vous pouvez faire des retraits en espèces ou effectuer des paiements chez des commerçants.</a:t>
            </a:r>
          </a:p>
          <a:p>
            <a:pPr algn="just"/>
            <a:r>
              <a:rPr lang="fr-FR" sz="2600" dirty="0">
                <a:solidFill>
                  <a:schemeClr val="bg1"/>
                </a:solidFill>
              </a:rPr>
              <a:t>Le montant utilisé ne doit pas dépasser le montant maximum autorisé.</a:t>
            </a:r>
            <a:br>
              <a:rPr lang="fr-FR" sz="2600" dirty="0">
                <a:solidFill>
                  <a:schemeClr val="bg1"/>
                </a:solidFill>
              </a:rPr>
            </a:br>
            <a:r>
              <a:rPr lang="fr-FR" sz="2600" dirty="0">
                <a:solidFill>
                  <a:schemeClr val="bg1"/>
                </a:solidFill>
              </a:rPr>
              <a:t>Au fur et à mesure que vous remboursez, le montant disponible à l'utilisation se reconstitue.</a:t>
            </a:r>
          </a:p>
          <a:p>
            <a:pPr algn="just"/>
            <a:r>
              <a:rPr lang="fr-FR" sz="2600" dirty="0">
                <a:solidFill>
                  <a:schemeClr val="bg1"/>
                </a:solidFill>
              </a:rPr>
              <a:t>Les intérêts sont calculés sur la somme que vous avez utilisée, et non sur le montant maximum autorisé.</a:t>
            </a:r>
          </a:p>
          <a:p>
            <a:pPr algn="just"/>
            <a:r>
              <a:rPr lang="fr-FR" sz="2600" dirty="0">
                <a:solidFill>
                  <a:schemeClr val="bg1"/>
                </a:solidFill>
              </a:rPr>
              <a:t>Chaque échéance que vous payez doit comprendre au moins une part du capital emprunté.</a:t>
            </a:r>
          </a:p>
          <a:p>
            <a:pPr algn="just"/>
            <a:r>
              <a:rPr lang="fr-FR" sz="2600" dirty="0">
                <a:solidFill>
                  <a:schemeClr val="bg1"/>
                </a:solidFill>
              </a:rPr>
              <a:t>Les durées de remboursement ne doivent pas dépasser certaines limites fixées en fonction du montant du crédit.</a:t>
            </a:r>
          </a:p>
          <a:p>
            <a:pPr algn="just"/>
            <a:r>
              <a:rPr lang="fr-FR" sz="2600" dirty="0">
                <a:solidFill>
                  <a:schemeClr val="bg1"/>
                </a:solidFill>
              </a:rPr>
              <a:t>Dans la plupart des cas, ce type de crédit est assorti d'une carte de paiement. Dans ce cas, la carte doit vous être remise avec le contrat de crédit et doit porter au dos, en caractères lisibles, la mention </a:t>
            </a:r>
            <a:r>
              <a:rPr lang="fr-FR" sz="2600" i="1" dirty="0">
                <a:solidFill>
                  <a:schemeClr val="bg1"/>
                </a:solidFill>
              </a:rPr>
              <a:t>carte de crédit</a:t>
            </a:r>
            <a:r>
              <a:rPr lang="fr-FR" sz="2600" dirty="0">
                <a:solidFill>
                  <a:schemeClr val="bg1"/>
                </a:solidFill>
              </a:rPr>
              <a:t>.</a:t>
            </a:r>
          </a:p>
          <a:p>
            <a:endParaRPr lang="fr-FR" dirty="0"/>
          </a:p>
        </p:txBody>
      </p:sp>
    </p:spTree>
    <p:extLst>
      <p:ext uri="{BB962C8B-B14F-4D97-AF65-F5344CB8AC3E}">
        <p14:creationId xmlns:p14="http://schemas.microsoft.com/office/powerpoint/2010/main" val="3017840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422031"/>
            <a:ext cx="8946541" cy="6064737"/>
          </a:xfrm>
          <a:solidFill>
            <a:schemeClr val="tx1"/>
          </a:solidFill>
        </p:spPr>
        <p:txBody>
          <a:bodyPr>
            <a:normAutofit fontScale="77500" lnSpcReduction="20000"/>
          </a:bodyPr>
          <a:lstStyle/>
          <a:p>
            <a:pPr algn="just"/>
            <a:endParaRPr lang="fr-FR" i="1" dirty="0" smtClean="0">
              <a:solidFill>
                <a:schemeClr val="bg1"/>
              </a:solidFill>
            </a:endParaRPr>
          </a:p>
          <a:p>
            <a:pPr algn="just"/>
            <a:r>
              <a:rPr lang="fr-FR" dirty="0" smtClean="0">
                <a:solidFill>
                  <a:schemeClr val="bg1"/>
                </a:solidFill>
              </a:rPr>
              <a:t>Un </a:t>
            </a:r>
            <a:r>
              <a:rPr lang="fr-FR" dirty="0">
                <a:solidFill>
                  <a:schemeClr val="bg1"/>
                </a:solidFill>
              </a:rPr>
              <a:t>crédit renouvelable peut vous être proposé par les établissements suivants :</a:t>
            </a:r>
          </a:p>
          <a:p>
            <a:pPr algn="just"/>
            <a:r>
              <a:rPr lang="fr-FR" b="1" dirty="0">
                <a:solidFill>
                  <a:schemeClr val="bg1"/>
                </a:solidFill>
              </a:rPr>
              <a:t>Banque</a:t>
            </a:r>
          </a:p>
          <a:p>
            <a:pPr lvl="1" algn="just">
              <a:buFont typeface="Wingdings" pitchFamily="2" charset="2"/>
              <a:buChar char="v"/>
            </a:pPr>
            <a:r>
              <a:rPr lang="fr-FR" sz="2000" dirty="0">
                <a:solidFill>
                  <a:schemeClr val="bg1"/>
                </a:solidFill>
              </a:rPr>
              <a:t>Organisme spécialisé dans le crédit à la consommation</a:t>
            </a:r>
          </a:p>
          <a:p>
            <a:pPr lvl="1" algn="just">
              <a:buFont typeface="Wingdings" pitchFamily="2" charset="2"/>
              <a:buChar char="v"/>
            </a:pPr>
            <a:r>
              <a:rPr lang="fr-FR" sz="2000" dirty="0">
                <a:solidFill>
                  <a:schemeClr val="bg1"/>
                </a:solidFill>
              </a:rPr>
              <a:t>Enseigne de la grande distribution</a:t>
            </a:r>
          </a:p>
          <a:p>
            <a:pPr lvl="1" algn="just">
              <a:buFont typeface="Wingdings" pitchFamily="2" charset="2"/>
              <a:buChar char="v"/>
            </a:pPr>
            <a:r>
              <a:rPr lang="fr-FR" sz="2000" dirty="0">
                <a:solidFill>
                  <a:schemeClr val="bg1"/>
                </a:solidFill>
              </a:rPr>
              <a:t>Enseigne de la vente par correspondance</a:t>
            </a:r>
          </a:p>
          <a:p>
            <a:pPr algn="just"/>
            <a:r>
              <a:rPr lang="fr-FR" dirty="0">
                <a:solidFill>
                  <a:schemeClr val="bg1"/>
                </a:solidFill>
              </a:rPr>
              <a:t>Le contrat de crédit renouvelable est conclu pour </a:t>
            </a:r>
            <a:r>
              <a:rPr lang="fr-FR" b="1" dirty="0">
                <a:solidFill>
                  <a:schemeClr val="bg1"/>
                </a:solidFill>
              </a:rPr>
              <a:t>un an</a:t>
            </a:r>
            <a:r>
              <a:rPr lang="fr-FR" dirty="0">
                <a:solidFill>
                  <a:schemeClr val="bg1"/>
                </a:solidFill>
              </a:rPr>
              <a:t>. Le contrat peut être renouvelé chaque année.</a:t>
            </a:r>
          </a:p>
          <a:p>
            <a:pPr algn="just"/>
            <a:r>
              <a:rPr lang="fr-FR" dirty="0" smtClean="0">
                <a:solidFill>
                  <a:schemeClr val="bg1"/>
                </a:solidFill>
              </a:rPr>
              <a:t>Avant </a:t>
            </a:r>
            <a:r>
              <a:rPr lang="fr-FR" dirty="0">
                <a:solidFill>
                  <a:schemeClr val="bg1"/>
                </a:solidFill>
              </a:rPr>
              <a:t>de vous proposer de reconduire le contrat, le prêteur doit consulter chaque année le fichier recensant les informations sur les incidents de paiement caractérisés.</a:t>
            </a:r>
          </a:p>
          <a:p>
            <a:pPr algn="just"/>
            <a:r>
              <a:rPr lang="fr-FR" b="1" dirty="0">
                <a:solidFill>
                  <a:schemeClr val="bg1"/>
                </a:solidFill>
              </a:rPr>
              <a:t>Tous les 3 ans, </a:t>
            </a:r>
            <a:r>
              <a:rPr lang="fr-FR" dirty="0">
                <a:solidFill>
                  <a:schemeClr val="bg1"/>
                </a:solidFill>
              </a:rPr>
              <a:t>il doit vérifier si vous avez toujours la capacité financière de rembourser le prêt.</a:t>
            </a:r>
          </a:p>
          <a:p>
            <a:pPr algn="just"/>
            <a:r>
              <a:rPr lang="fr-FR" b="1" dirty="0">
                <a:solidFill>
                  <a:schemeClr val="bg1"/>
                </a:solidFill>
              </a:rPr>
              <a:t>3 mois </a:t>
            </a:r>
            <a:r>
              <a:rPr lang="fr-FR" dirty="0">
                <a:solidFill>
                  <a:schemeClr val="bg1"/>
                </a:solidFill>
              </a:rPr>
              <a:t>avant l'échéance annuelle, le prêteur doit vous informer des conditions de reconduction du contrat et des procédures de remboursement des sommes restant dues</a:t>
            </a:r>
          </a:p>
          <a:p>
            <a:pPr algn="just"/>
            <a:r>
              <a:rPr lang="fr-FR" dirty="0">
                <a:solidFill>
                  <a:schemeClr val="bg1"/>
                </a:solidFill>
              </a:rPr>
              <a:t>Si les modifications proposées lors de la reconduction du contrat ne vous conviennent pas, vous pouvez vous y opposer.</a:t>
            </a:r>
          </a:p>
          <a:p>
            <a:pPr algn="just"/>
            <a:r>
              <a:rPr lang="fr-FR" dirty="0">
                <a:solidFill>
                  <a:schemeClr val="bg1"/>
                </a:solidFill>
              </a:rPr>
              <a:t>Vous devez le faire jusqu'à </a:t>
            </a:r>
            <a:r>
              <a:rPr lang="fr-FR" b="1" dirty="0">
                <a:solidFill>
                  <a:schemeClr val="bg1"/>
                </a:solidFill>
              </a:rPr>
              <a:t>20 jours calendaires</a:t>
            </a:r>
            <a:r>
              <a:rPr lang="fr-FR" dirty="0">
                <a:solidFill>
                  <a:schemeClr val="bg1"/>
                </a:solidFill>
              </a:rPr>
              <a:t>.</a:t>
            </a:r>
          </a:p>
          <a:p>
            <a:r>
              <a:rPr lang="fr-FR" dirty="0">
                <a:solidFill>
                  <a:schemeClr val="bg1"/>
                </a:solidFill>
              </a:rPr>
              <a:t>Il faut renvoyer au prêteur le bordereau-réponse de refus qui doit être contenu dans la lettre d'information sur les conditions de reconduction.</a:t>
            </a:r>
          </a:p>
          <a:p>
            <a:r>
              <a:rPr lang="fr-FR" dirty="0">
                <a:solidFill>
                  <a:schemeClr val="bg1"/>
                </a:solidFill>
              </a:rPr>
              <a:t>Vous devrez alors rembourser le montant de la réserve d'argent déjà utilisée.</a:t>
            </a:r>
          </a:p>
          <a:p>
            <a:endParaRPr lang="fr-FR" dirty="0">
              <a:solidFill>
                <a:schemeClr val="bg1"/>
              </a:solidFill>
            </a:endParaRPr>
          </a:p>
        </p:txBody>
      </p:sp>
    </p:spTree>
    <p:extLst>
      <p:ext uri="{BB962C8B-B14F-4D97-AF65-F5344CB8AC3E}">
        <p14:creationId xmlns:p14="http://schemas.microsoft.com/office/powerpoint/2010/main" val="1206727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562708"/>
            <a:ext cx="8946541" cy="5462953"/>
          </a:xfrm>
          <a:solidFill>
            <a:schemeClr val="tx1"/>
          </a:solidFill>
        </p:spPr>
        <p:txBody>
          <a:bodyPr>
            <a:normAutofit/>
          </a:bodyPr>
          <a:lstStyle/>
          <a:p>
            <a:endParaRPr lang="fr-FR" sz="1700" dirty="0" smtClean="0">
              <a:solidFill>
                <a:schemeClr val="bg1"/>
              </a:solidFill>
            </a:endParaRPr>
          </a:p>
          <a:p>
            <a:r>
              <a:rPr lang="fr-FR" sz="1700" dirty="0" smtClean="0">
                <a:solidFill>
                  <a:schemeClr val="bg1"/>
                </a:solidFill>
              </a:rPr>
              <a:t>La </a:t>
            </a:r>
            <a:r>
              <a:rPr lang="fr-FR" sz="1700" dirty="0">
                <a:solidFill>
                  <a:schemeClr val="bg1"/>
                </a:solidFill>
              </a:rPr>
              <a:t>loi impose des durées de remboursement maximales qui ne peuvent pas être dépassées. Elles varient en fonction du montant du crédit :</a:t>
            </a:r>
          </a:p>
          <a:p>
            <a:pPr lvl="1">
              <a:buFont typeface="Wingdings" pitchFamily="2" charset="2"/>
              <a:buChar char="q"/>
            </a:pPr>
            <a:r>
              <a:rPr lang="fr-FR" sz="1700" dirty="0">
                <a:solidFill>
                  <a:schemeClr val="bg1"/>
                </a:solidFill>
              </a:rPr>
              <a:t>36 mois si le montant total du crédit est inférieur ou égal à 3 000 €</a:t>
            </a:r>
          </a:p>
          <a:p>
            <a:pPr lvl="1">
              <a:buFont typeface="Wingdings" pitchFamily="2" charset="2"/>
              <a:buChar char="q"/>
            </a:pPr>
            <a:r>
              <a:rPr lang="fr-FR" sz="1700" dirty="0">
                <a:solidFill>
                  <a:schemeClr val="bg1"/>
                </a:solidFill>
              </a:rPr>
              <a:t>60 mois si le montant total du crédit est supérieur à 3 000 €.</a:t>
            </a:r>
          </a:p>
          <a:p>
            <a:r>
              <a:rPr lang="fr-FR" sz="1700" dirty="0">
                <a:solidFill>
                  <a:schemeClr val="bg1"/>
                </a:solidFill>
              </a:rPr>
              <a:t>Vous pouvez demander à tout moment les modifications suivantes :</a:t>
            </a:r>
          </a:p>
          <a:p>
            <a:pPr lvl="1">
              <a:buFont typeface="Wingdings" pitchFamily="2" charset="2"/>
              <a:buChar char="q"/>
            </a:pPr>
            <a:r>
              <a:rPr lang="fr-FR" sz="1700" dirty="0">
                <a:solidFill>
                  <a:schemeClr val="bg1"/>
                </a:solidFill>
              </a:rPr>
              <a:t>Réduction de votre réserve de crédit</a:t>
            </a:r>
          </a:p>
          <a:p>
            <a:pPr lvl="1">
              <a:buFont typeface="Wingdings" pitchFamily="2" charset="2"/>
              <a:buChar char="q"/>
            </a:pPr>
            <a:r>
              <a:rPr lang="fr-FR" sz="1700" dirty="0">
                <a:solidFill>
                  <a:schemeClr val="bg1"/>
                </a:solidFill>
              </a:rPr>
              <a:t>Suspension de votre droit à utiliser le crédit</a:t>
            </a:r>
          </a:p>
          <a:p>
            <a:pPr lvl="1">
              <a:buFont typeface="Wingdings" pitchFamily="2" charset="2"/>
              <a:buChar char="q"/>
            </a:pPr>
            <a:r>
              <a:rPr lang="fr-FR" sz="1700" dirty="0">
                <a:solidFill>
                  <a:schemeClr val="bg1"/>
                </a:solidFill>
              </a:rPr>
              <a:t>Résiliation du contrat</a:t>
            </a:r>
          </a:p>
          <a:p>
            <a:r>
              <a:rPr lang="fr-FR" sz="1700" dirty="0">
                <a:solidFill>
                  <a:schemeClr val="bg1"/>
                </a:solidFill>
              </a:rPr>
              <a:t>Si vous demandez la résiliation du contrat, vous devez alors rembourser le montant utilisé selon conditions figurant dans le contrat.</a:t>
            </a:r>
          </a:p>
          <a:p>
            <a:r>
              <a:rPr lang="fr-FR" sz="1700" dirty="0">
                <a:solidFill>
                  <a:schemeClr val="bg1"/>
                </a:solidFill>
              </a:rPr>
              <a:t>Vous pouvez demander également la transformation de votre crédit renouvelable en crédit classique lors du renouvellement annuel du contrat.</a:t>
            </a:r>
          </a:p>
          <a:p>
            <a:r>
              <a:rPr lang="fr-FR" sz="1700" dirty="0">
                <a:solidFill>
                  <a:schemeClr val="bg1"/>
                </a:solidFill>
              </a:rPr>
              <a:t>Le montant des remboursements est alors fixe et la date de fin de contrat connue.</a:t>
            </a:r>
          </a:p>
          <a:p>
            <a:endParaRPr lang="fr-FR" dirty="0"/>
          </a:p>
        </p:txBody>
      </p:sp>
    </p:spTree>
    <p:extLst>
      <p:ext uri="{BB962C8B-B14F-4D97-AF65-F5344CB8AC3E}">
        <p14:creationId xmlns:p14="http://schemas.microsoft.com/office/powerpoint/2010/main" val="12451311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03312" y="804986"/>
            <a:ext cx="8946541" cy="5205045"/>
          </a:xfrm>
          <a:solidFill>
            <a:schemeClr val="tx1"/>
          </a:solidFill>
        </p:spPr>
        <p:txBody>
          <a:bodyPr>
            <a:normAutofit/>
          </a:bodyPr>
          <a:lstStyle/>
          <a:p>
            <a:endParaRPr lang="fr-FR" sz="1700" b="1" dirty="0" smtClean="0">
              <a:solidFill>
                <a:schemeClr val="bg1"/>
              </a:solidFill>
            </a:endParaRPr>
          </a:p>
          <a:p>
            <a:r>
              <a:rPr lang="fr-FR" sz="1700" b="1" dirty="0" smtClean="0">
                <a:solidFill>
                  <a:schemeClr val="bg1"/>
                </a:solidFill>
              </a:rPr>
              <a:t>Si </a:t>
            </a:r>
            <a:r>
              <a:rPr lang="fr-FR" sz="1700" b="1" dirty="0">
                <a:solidFill>
                  <a:schemeClr val="bg1"/>
                </a:solidFill>
              </a:rPr>
              <a:t>vous n'utilisez pas la réserve de crédit</a:t>
            </a:r>
            <a:endParaRPr lang="fr-FR" sz="1700" dirty="0">
              <a:solidFill>
                <a:schemeClr val="bg1"/>
              </a:solidFill>
            </a:endParaRPr>
          </a:p>
          <a:p>
            <a:r>
              <a:rPr lang="fr-FR" sz="1700" dirty="0">
                <a:solidFill>
                  <a:schemeClr val="bg1"/>
                </a:solidFill>
              </a:rPr>
              <a:t>Si, pendant 1 an, la réserve de crédit et les moyens de paiement associés au crédit n'ont pas été utilisés, le contrat de crédit renouvelable est suspendu: vous ne pouvez pas utiliser le crédit renouvelable.</a:t>
            </a:r>
          </a:p>
          <a:p>
            <a:r>
              <a:rPr lang="fr-FR" sz="1700" dirty="0">
                <a:solidFill>
                  <a:schemeClr val="bg1"/>
                </a:solidFill>
              </a:rPr>
              <a:t>L'organisme prêteur doit vous interroger pour savoir si vous souhaitez mettre fin au contrat.</a:t>
            </a:r>
          </a:p>
          <a:p>
            <a:r>
              <a:rPr lang="fr-FR" sz="1700" dirty="0">
                <a:solidFill>
                  <a:schemeClr val="bg1"/>
                </a:solidFill>
              </a:rPr>
              <a:t>Il doit vous adresser un document qui indique notamment les informations suivantes :</a:t>
            </a:r>
          </a:p>
          <a:p>
            <a:pPr lvl="1">
              <a:spcBef>
                <a:spcPts val="500"/>
              </a:spcBef>
              <a:buFont typeface="Wingdings" pitchFamily="2" charset="2"/>
              <a:buChar char="q"/>
            </a:pPr>
            <a:r>
              <a:rPr lang="fr-FR" sz="1700" dirty="0">
                <a:solidFill>
                  <a:schemeClr val="bg1"/>
                </a:solidFill>
              </a:rPr>
              <a:t>Identité des parties</a:t>
            </a:r>
          </a:p>
          <a:p>
            <a:pPr lvl="1">
              <a:spcBef>
                <a:spcPts val="500"/>
              </a:spcBef>
              <a:buFont typeface="Wingdings" pitchFamily="2" charset="2"/>
              <a:buChar char="q"/>
            </a:pPr>
            <a:r>
              <a:rPr lang="fr-FR" sz="1700" dirty="0">
                <a:solidFill>
                  <a:schemeClr val="bg1"/>
                </a:solidFill>
              </a:rPr>
              <a:t>Nature de l'opération</a:t>
            </a:r>
          </a:p>
          <a:p>
            <a:pPr lvl="1">
              <a:spcBef>
                <a:spcPts val="500"/>
              </a:spcBef>
              <a:buFont typeface="Wingdings" pitchFamily="2" charset="2"/>
              <a:buChar char="q"/>
            </a:pPr>
            <a:r>
              <a:rPr lang="fr-FR" sz="1700" dirty="0">
                <a:solidFill>
                  <a:schemeClr val="bg1"/>
                </a:solidFill>
              </a:rPr>
              <a:t>Montant du crédit disponible</a:t>
            </a:r>
          </a:p>
          <a:p>
            <a:pPr lvl="1">
              <a:spcBef>
                <a:spcPts val="500"/>
              </a:spcBef>
              <a:buFont typeface="Wingdings" pitchFamily="2" charset="2"/>
              <a:buChar char="q"/>
            </a:pPr>
            <a:r>
              <a:rPr lang="fr-FR" sz="1700" u="sng" dirty="0">
                <a:solidFill>
                  <a:schemeClr val="bg1"/>
                </a:solidFill>
                <a:hlinkClick r:id="rId2"/>
              </a:rPr>
              <a:t>Taux annuel effectif global (TAEG)</a:t>
            </a:r>
            <a:endParaRPr lang="fr-FR" sz="1700" dirty="0">
              <a:solidFill>
                <a:schemeClr val="bg1"/>
              </a:solidFill>
            </a:endParaRPr>
          </a:p>
          <a:p>
            <a:pPr lvl="1">
              <a:spcBef>
                <a:spcPts val="500"/>
              </a:spcBef>
              <a:buFont typeface="Wingdings" pitchFamily="2" charset="2"/>
              <a:buChar char="q"/>
            </a:pPr>
            <a:r>
              <a:rPr lang="fr-FR" sz="1700" dirty="0">
                <a:solidFill>
                  <a:schemeClr val="bg1"/>
                </a:solidFill>
              </a:rPr>
              <a:t>Montant des remboursements par échéance</a:t>
            </a:r>
          </a:p>
          <a:p>
            <a:endParaRPr lang="fr-FR" dirty="0"/>
          </a:p>
        </p:txBody>
      </p:sp>
    </p:spTree>
    <p:extLst>
      <p:ext uri="{BB962C8B-B14F-4D97-AF65-F5344CB8AC3E}">
        <p14:creationId xmlns:p14="http://schemas.microsoft.com/office/powerpoint/2010/main" val="2829966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94154" y="452718"/>
            <a:ext cx="8956680" cy="1400530"/>
          </a:xfrm>
          <a:solidFill>
            <a:schemeClr val="tx1"/>
          </a:solidFill>
        </p:spPr>
        <p:txBody>
          <a:bodyPr/>
          <a:lstStyle/>
          <a:p>
            <a:pPr algn="ctr"/>
            <a:r>
              <a:rPr lang="fr-FR" sz="3200" b="1" dirty="0">
                <a:solidFill>
                  <a:schemeClr val="bg1"/>
                </a:solidFill>
              </a:rPr>
              <a:t>Leasing (location avec option d'achat) ou location longue durée</a:t>
            </a:r>
            <a:r>
              <a:rPr lang="fr-FR" sz="3200" dirty="0"/>
              <a:t/>
            </a:r>
            <a:br>
              <a:rPr lang="fr-FR" sz="3200" dirty="0"/>
            </a:br>
            <a:endParaRPr lang="fr-FR" sz="3200" dirty="0"/>
          </a:p>
        </p:txBody>
      </p:sp>
      <p:sp>
        <p:nvSpPr>
          <p:cNvPr id="5" name="Espace réservé du contenu 4"/>
          <p:cNvSpPr>
            <a:spLocks noGrp="1"/>
          </p:cNvSpPr>
          <p:nvPr>
            <p:ph idx="1"/>
          </p:nvPr>
        </p:nvSpPr>
        <p:spPr>
          <a:xfrm>
            <a:off x="1103312" y="1849728"/>
            <a:ext cx="8946541" cy="4457287"/>
          </a:xfrm>
          <a:solidFill>
            <a:schemeClr val="tx1"/>
          </a:solidFill>
        </p:spPr>
        <p:txBody>
          <a:bodyPr/>
          <a:lstStyle/>
          <a:p>
            <a:endParaRPr lang="fr-FR" dirty="0"/>
          </a:p>
        </p:txBody>
      </p:sp>
      <p:pic>
        <p:nvPicPr>
          <p:cNvPr id="4" name="Image 3">
            <a:extLst>
              <a:ext uri="{FF2B5EF4-FFF2-40B4-BE49-F238E27FC236}">
                <a16:creationId xmlns:a16="http://schemas.microsoft.com/office/drawing/2014/main" xmlns="" id="{1A0C5A7E-8D23-00AE-005F-34D5BC91658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555930" y="1981793"/>
            <a:ext cx="5964691" cy="3965714"/>
          </a:xfrm>
          <a:prstGeom prst="rect">
            <a:avLst/>
          </a:prstGeom>
        </p:spPr>
      </p:pic>
    </p:spTree>
    <p:extLst>
      <p:ext uri="{BB962C8B-B14F-4D97-AF65-F5344CB8AC3E}">
        <p14:creationId xmlns:p14="http://schemas.microsoft.com/office/powerpoint/2010/main" val="172178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1103312" y="804986"/>
            <a:ext cx="8946541" cy="5443414"/>
          </a:xfrm>
          <a:solidFill>
            <a:schemeClr val="tx1"/>
          </a:solidFill>
        </p:spPr>
        <p:txBody>
          <a:bodyPr>
            <a:normAutofit fontScale="85000" lnSpcReduction="20000"/>
          </a:bodyPr>
          <a:lstStyle/>
          <a:p>
            <a:endParaRPr lang="fr-FR" dirty="0" smtClean="0">
              <a:solidFill>
                <a:schemeClr val="bg1"/>
              </a:solidFill>
            </a:endParaRPr>
          </a:p>
          <a:p>
            <a:r>
              <a:rPr lang="fr-FR" dirty="0" smtClean="0">
                <a:solidFill>
                  <a:schemeClr val="bg1"/>
                </a:solidFill>
              </a:rPr>
              <a:t>La </a:t>
            </a:r>
            <a:r>
              <a:rPr lang="fr-FR" dirty="0">
                <a:solidFill>
                  <a:schemeClr val="bg1"/>
                </a:solidFill>
              </a:rPr>
              <a:t>location avec option d'achat (</a:t>
            </a:r>
            <a:r>
              <a:rPr lang="fr-FR" b="1" dirty="0">
                <a:solidFill>
                  <a:schemeClr val="bg1"/>
                </a:solidFill>
              </a:rPr>
              <a:t>LOA</a:t>
            </a:r>
            <a:r>
              <a:rPr lang="fr-FR" dirty="0">
                <a:solidFill>
                  <a:schemeClr val="bg1"/>
                </a:solidFill>
              </a:rPr>
              <a:t>), encore appelée </a:t>
            </a:r>
            <a:r>
              <a:rPr lang="fr-FR" b="1" dirty="0">
                <a:solidFill>
                  <a:schemeClr val="bg1"/>
                </a:solidFill>
              </a:rPr>
              <a:t>leasing</a:t>
            </a:r>
            <a:r>
              <a:rPr lang="fr-FR" dirty="0">
                <a:solidFill>
                  <a:schemeClr val="bg1"/>
                </a:solidFill>
              </a:rPr>
              <a:t>, location avec promesse de vente ou crédit-bail, ne doit pas être confondue avec </a:t>
            </a:r>
            <a:r>
              <a:rPr lang="fr-FR" b="1" dirty="0">
                <a:solidFill>
                  <a:schemeClr val="bg1"/>
                </a:solidFill>
              </a:rPr>
              <a:t>la location longue durée (LLD). </a:t>
            </a:r>
            <a:r>
              <a:rPr lang="fr-FR" dirty="0">
                <a:solidFill>
                  <a:schemeClr val="bg1"/>
                </a:solidFill>
              </a:rPr>
              <a:t>En effet, les deux formules permettent de disposer d'un bien (souvent une voiture) sans l'acheter, en payant des loyers mensuels. Mais la </a:t>
            </a:r>
            <a:r>
              <a:rPr lang="fr-FR" b="1" dirty="0">
                <a:solidFill>
                  <a:schemeClr val="bg1"/>
                </a:solidFill>
              </a:rPr>
              <a:t>LOA</a:t>
            </a:r>
            <a:r>
              <a:rPr lang="fr-FR" dirty="0">
                <a:solidFill>
                  <a:schemeClr val="bg1"/>
                </a:solidFill>
              </a:rPr>
              <a:t> est un contrat de crédit qui offre la possibilité d'acheter le bien à la fin de la location, alors que la LLD est une simple location avec obligation de restitution.</a:t>
            </a:r>
          </a:p>
          <a:p>
            <a:r>
              <a:rPr lang="fr-FR" dirty="0">
                <a:solidFill>
                  <a:schemeClr val="bg1"/>
                </a:solidFill>
              </a:rPr>
              <a:t>La location avec option d'achat (</a:t>
            </a:r>
            <a:r>
              <a:rPr lang="fr-FR" b="1" dirty="0">
                <a:solidFill>
                  <a:schemeClr val="bg1"/>
                </a:solidFill>
              </a:rPr>
              <a:t>LOA</a:t>
            </a:r>
            <a:r>
              <a:rPr lang="fr-FR" dirty="0">
                <a:solidFill>
                  <a:schemeClr val="bg1"/>
                </a:solidFill>
              </a:rPr>
              <a:t>), également appelée leasing, location avec promesse de vente ou crédit-bail, est un type de crédit à la consommation. Il est destiné à l'acquisition (temporaire ou non) d'une voiture ou de tout autre bien.</a:t>
            </a:r>
          </a:p>
          <a:p>
            <a:r>
              <a:rPr lang="fr-FR" dirty="0">
                <a:solidFill>
                  <a:schemeClr val="bg1"/>
                </a:solidFill>
              </a:rPr>
              <a:t>Vous pouvez l'utiliser si vous n'êtes pas sûr de garder le bien durablement (pendant plusieurs années). Vous en serez juste locataire pendant une durée déterminée (de </a:t>
            </a:r>
            <a:r>
              <a:rPr lang="fr-FR" b="1" dirty="0">
                <a:solidFill>
                  <a:schemeClr val="bg1"/>
                </a:solidFill>
              </a:rPr>
              <a:t>24 à 72 mois </a:t>
            </a:r>
            <a:r>
              <a:rPr lang="fr-FR" dirty="0">
                <a:solidFill>
                  <a:schemeClr val="bg1"/>
                </a:solidFill>
              </a:rPr>
              <a:t>généralement).</a:t>
            </a:r>
          </a:p>
          <a:p>
            <a:r>
              <a:rPr lang="fr-FR" dirty="0">
                <a:solidFill>
                  <a:schemeClr val="bg1"/>
                </a:solidFill>
              </a:rPr>
              <a:t>C'est une </a:t>
            </a:r>
            <a:r>
              <a:rPr lang="fr-FR" b="1" dirty="0">
                <a:solidFill>
                  <a:schemeClr val="bg1"/>
                </a:solidFill>
              </a:rPr>
              <a:t>banque</a:t>
            </a:r>
            <a:r>
              <a:rPr lang="fr-FR" dirty="0">
                <a:solidFill>
                  <a:schemeClr val="bg1"/>
                </a:solidFill>
              </a:rPr>
              <a:t> ou un </a:t>
            </a:r>
            <a:r>
              <a:rPr lang="fr-FR" b="1" dirty="0">
                <a:solidFill>
                  <a:schemeClr val="bg1"/>
                </a:solidFill>
              </a:rPr>
              <a:t>établissement de crédit </a:t>
            </a:r>
            <a:r>
              <a:rPr lang="fr-FR" dirty="0">
                <a:solidFill>
                  <a:schemeClr val="bg1"/>
                </a:solidFill>
              </a:rPr>
              <a:t>qui achètera le bien pour votre compte et qui en sera le propriétaire. Vous vous engagez à lui verser chaque mois un loyer durant cette période et à utiliser le bien selon les conditions prévues dans le contrat. En cas d'incident de paiement, le propriétaire peut reprendre le bien.</a:t>
            </a:r>
          </a:p>
          <a:p>
            <a:r>
              <a:rPr lang="fr-FR" dirty="0">
                <a:solidFill>
                  <a:schemeClr val="bg1"/>
                </a:solidFill>
              </a:rPr>
              <a:t>À l'issue du délai d'utilisation convenu, vous pouvez acheter le bien et l'acquérir définitivement, ou le rendre au propriétaire.</a:t>
            </a:r>
          </a:p>
          <a:p>
            <a:endParaRPr lang="fr-FR" dirty="0"/>
          </a:p>
        </p:txBody>
      </p:sp>
    </p:spTree>
    <p:extLst>
      <p:ext uri="{BB962C8B-B14F-4D97-AF65-F5344CB8AC3E}">
        <p14:creationId xmlns:p14="http://schemas.microsoft.com/office/powerpoint/2010/main" val="405887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609600"/>
            <a:ext cx="8946541" cy="5638799"/>
          </a:xfrm>
          <a:solidFill>
            <a:schemeClr val="tx1"/>
          </a:solidFill>
        </p:spPr>
        <p:txBody>
          <a:bodyPr>
            <a:normAutofit fontScale="85000" lnSpcReduction="20000"/>
          </a:bodyPr>
          <a:lstStyle/>
          <a:p>
            <a:endParaRPr lang="fr-FR" dirty="0" smtClean="0">
              <a:solidFill>
                <a:schemeClr val="bg1"/>
              </a:solidFill>
            </a:endParaRPr>
          </a:p>
          <a:p>
            <a:pPr algn="just"/>
            <a:r>
              <a:rPr lang="fr-FR" dirty="0" smtClean="0">
                <a:solidFill>
                  <a:schemeClr val="bg1"/>
                </a:solidFill>
              </a:rPr>
              <a:t>Si </a:t>
            </a:r>
            <a:r>
              <a:rPr lang="fr-FR" dirty="0">
                <a:solidFill>
                  <a:schemeClr val="bg1"/>
                </a:solidFill>
              </a:rPr>
              <a:t>vous acceptez l'offre et signez le contrat de crédit, vous disposez d'un </a:t>
            </a:r>
            <a:r>
              <a:rPr lang="fr-FR" u="sng" dirty="0">
                <a:solidFill>
                  <a:schemeClr val="bg1"/>
                </a:solidFill>
                <a:hlinkClick r:id="rId2"/>
              </a:rPr>
              <a:t>délai de rétractation</a:t>
            </a:r>
            <a:r>
              <a:rPr lang="fr-FR" dirty="0">
                <a:solidFill>
                  <a:schemeClr val="bg1"/>
                </a:solidFill>
              </a:rPr>
              <a:t> après la signature.</a:t>
            </a:r>
          </a:p>
          <a:p>
            <a:pPr algn="just"/>
            <a:r>
              <a:rPr lang="fr-FR" dirty="0">
                <a:solidFill>
                  <a:schemeClr val="bg1"/>
                </a:solidFill>
              </a:rPr>
              <a:t>Vous avez </a:t>
            </a:r>
            <a:r>
              <a:rPr lang="fr-FR" b="1" dirty="0">
                <a:solidFill>
                  <a:schemeClr val="bg1"/>
                </a:solidFill>
              </a:rPr>
              <a:t>14 jours calendaires</a:t>
            </a:r>
            <a:r>
              <a:rPr lang="fr-FR" dirty="0">
                <a:solidFill>
                  <a:schemeClr val="bg1"/>
                </a:solidFill>
              </a:rPr>
              <a:t>.</a:t>
            </a:r>
          </a:p>
          <a:p>
            <a:pPr algn="just"/>
            <a:r>
              <a:rPr lang="fr-FR" dirty="0">
                <a:solidFill>
                  <a:schemeClr val="bg1"/>
                </a:solidFill>
              </a:rPr>
              <a:t>Le prêteur peut vous réclamer un dépôt de garantie, correspondant à une somme fixe ou à un pourcentage de la valeur du produit loué.</a:t>
            </a:r>
          </a:p>
          <a:p>
            <a:pPr algn="just"/>
            <a:r>
              <a:rPr lang="fr-FR" dirty="0">
                <a:solidFill>
                  <a:schemeClr val="bg1"/>
                </a:solidFill>
              </a:rPr>
              <a:t>À la fin du contrat de location, si vous ne souhaitez pas acquérir le bien, le dépôt de garantie vous est rendu.</a:t>
            </a:r>
          </a:p>
          <a:p>
            <a:pPr algn="just"/>
            <a:r>
              <a:rPr lang="fr-FR" dirty="0">
                <a:solidFill>
                  <a:schemeClr val="bg1"/>
                </a:solidFill>
              </a:rPr>
              <a:t>Si vous décidez d'acheter le bien, le dépôt de garantie est déduit du prix restant à payer.</a:t>
            </a:r>
          </a:p>
          <a:p>
            <a:pPr algn="just"/>
            <a:r>
              <a:rPr lang="fr-FR" dirty="0">
                <a:solidFill>
                  <a:schemeClr val="bg1"/>
                </a:solidFill>
              </a:rPr>
              <a:t>Le montant et le nombre de loyers que vous devez payer sont prévus dès la signature du contrat.</a:t>
            </a:r>
          </a:p>
          <a:p>
            <a:pPr algn="just"/>
            <a:r>
              <a:rPr lang="fr-FR" dirty="0">
                <a:solidFill>
                  <a:schemeClr val="bg1"/>
                </a:solidFill>
              </a:rPr>
              <a:t>Certains contrats prévoient un 1</a:t>
            </a:r>
            <a:r>
              <a:rPr lang="fr-FR" baseline="30000" dirty="0">
                <a:solidFill>
                  <a:schemeClr val="bg1"/>
                </a:solidFill>
              </a:rPr>
              <a:t>er</a:t>
            </a:r>
            <a:r>
              <a:rPr lang="fr-FR" dirty="0">
                <a:solidFill>
                  <a:schemeClr val="bg1"/>
                </a:solidFill>
              </a:rPr>
              <a:t> loyer majoré. Contrairement au dépôt de garantie, cette majoration ne vous est pas remboursée si vous n'achetez pas le bien.</a:t>
            </a:r>
          </a:p>
          <a:p>
            <a:pPr algn="just"/>
            <a:r>
              <a:rPr lang="fr-FR" dirty="0">
                <a:solidFill>
                  <a:schemeClr val="bg1"/>
                </a:solidFill>
              </a:rPr>
              <a:t>Les frais d'entretien du bien restent à votre charge, en tant que locataire.</a:t>
            </a:r>
          </a:p>
          <a:p>
            <a:pPr algn="just"/>
            <a:r>
              <a:rPr lang="fr-FR" dirty="0">
                <a:solidFill>
                  <a:schemeClr val="bg1"/>
                </a:solidFill>
              </a:rPr>
              <a:t>Vous devez conserver le produit en bon état de fonctionnement pendant toute la durée de la location.</a:t>
            </a:r>
          </a:p>
          <a:p>
            <a:pPr algn="just"/>
            <a:r>
              <a:rPr lang="fr-FR" dirty="0">
                <a:solidFill>
                  <a:schemeClr val="bg1"/>
                </a:solidFill>
              </a:rPr>
              <a:t>En cas de </a:t>
            </a:r>
            <a:r>
              <a:rPr lang="fr-FR" b="1" u="sng" dirty="0">
                <a:solidFill>
                  <a:schemeClr val="bg1"/>
                </a:solidFill>
                <a:hlinkClick r:id="rId3"/>
              </a:rPr>
              <a:t>vice caché</a:t>
            </a:r>
            <a:r>
              <a:rPr lang="fr-FR" dirty="0">
                <a:solidFill>
                  <a:schemeClr val="bg1"/>
                </a:solidFill>
              </a:rPr>
              <a:t>, c'est à vous de faire les démarches pour faire réparer le véhicule.</a:t>
            </a:r>
          </a:p>
          <a:p>
            <a:endParaRPr lang="fr-FR" dirty="0"/>
          </a:p>
        </p:txBody>
      </p:sp>
    </p:spTree>
    <p:extLst>
      <p:ext uri="{BB962C8B-B14F-4D97-AF65-F5344CB8AC3E}">
        <p14:creationId xmlns:p14="http://schemas.microsoft.com/office/powerpoint/2010/main" val="1885889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65835" y="1552734"/>
            <a:ext cx="8946541" cy="2909851"/>
          </a:xfrm>
          <a:solidFill>
            <a:schemeClr val="tx1"/>
          </a:solidFill>
        </p:spPr>
        <p:txBody>
          <a:bodyPr/>
          <a:lstStyle/>
          <a:p>
            <a:endParaRPr lang="fr-FR" dirty="0" smtClean="0">
              <a:solidFill>
                <a:schemeClr val="bg1"/>
              </a:solidFill>
            </a:endParaRPr>
          </a:p>
          <a:p>
            <a:pPr algn="just"/>
            <a:r>
              <a:rPr lang="fr-FR" sz="1700" dirty="0" smtClean="0">
                <a:solidFill>
                  <a:schemeClr val="bg1"/>
                </a:solidFill>
              </a:rPr>
              <a:t>Votre </a:t>
            </a:r>
            <a:r>
              <a:rPr lang="fr-FR" sz="1700" dirty="0">
                <a:solidFill>
                  <a:schemeClr val="bg1"/>
                </a:solidFill>
              </a:rPr>
              <a:t>leasing se termine au bout d'une période de location définie dans le contrat, et généralement comprise entre 24 et 72 mois. À la fin de cette période, votre crédit se termine et vous n'avez plus à payer de loyer.</a:t>
            </a:r>
          </a:p>
          <a:p>
            <a:pPr algn="just"/>
            <a:r>
              <a:rPr lang="fr-FR" sz="1700" dirty="0">
                <a:solidFill>
                  <a:schemeClr val="bg1"/>
                </a:solidFill>
              </a:rPr>
              <a:t>Vous pouvez alors acheter le bien ou le rendre à l'établissement propriétaire. Votre choix entre les 2 possibilités est libre. Le vendeur ne peut pas conditionner l'obtention du leasing à un achat obligatoire.</a:t>
            </a:r>
          </a:p>
          <a:p>
            <a:endParaRPr lang="fr-FR" dirty="0"/>
          </a:p>
        </p:txBody>
      </p:sp>
    </p:spTree>
    <p:extLst>
      <p:ext uri="{BB962C8B-B14F-4D97-AF65-F5344CB8AC3E}">
        <p14:creationId xmlns:p14="http://schemas.microsoft.com/office/powerpoint/2010/main" val="653335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1103312" y="797170"/>
            <a:ext cx="8946541" cy="5451230"/>
          </a:xfrm>
          <a:solidFill>
            <a:schemeClr val="tx1"/>
          </a:solidFill>
        </p:spPr>
        <p:txBody>
          <a:bodyPr>
            <a:normAutofit fontScale="85000" lnSpcReduction="10000"/>
          </a:bodyPr>
          <a:lstStyle/>
          <a:p>
            <a:pPr algn="just"/>
            <a:endParaRPr lang="fr-FR" dirty="0" smtClean="0">
              <a:solidFill>
                <a:schemeClr val="bg1"/>
              </a:solidFill>
            </a:endParaRPr>
          </a:p>
          <a:p>
            <a:pPr algn="just"/>
            <a:r>
              <a:rPr lang="fr-FR" dirty="0" smtClean="0">
                <a:solidFill>
                  <a:schemeClr val="bg1"/>
                </a:solidFill>
              </a:rPr>
              <a:t>La </a:t>
            </a:r>
            <a:r>
              <a:rPr lang="fr-FR" dirty="0">
                <a:solidFill>
                  <a:schemeClr val="bg1"/>
                </a:solidFill>
              </a:rPr>
              <a:t>location longue durée (LLD) est destinée à l'acquisition temporaire d'une voiture ou de tout autre bien.</a:t>
            </a:r>
          </a:p>
          <a:p>
            <a:pPr algn="just"/>
            <a:r>
              <a:rPr lang="fr-FR" dirty="0">
                <a:solidFill>
                  <a:schemeClr val="bg1"/>
                </a:solidFill>
              </a:rPr>
              <a:t>Vous pouvez l'utiliser si vous n'avez pas envie de devenir propriétaire du bien. Vous en serez juste locataire pendant une durée déterminée (de </a:t>
            </a:r>
            <a:r>
              <a:rPr lang="fr-FR" b="1" dirty="0">
                <a:solidFill>
                  <a:schemeClr val="bg1"/>
                </a:solidFill>
              </a:rPr>
              <a:t>12 à 60 mois </a:t>
            </a:r>
            <a:r>
              <a:rPr lang="fr-FR" dirty="0">
                <a:solidFill>
                  <a:schemeClr val="bg1"/>
                </a:solidFill>
              </a:rPr>
              <a:t>généralement).</a:t>
            </a:r>
          </a:p>
          <a:p>
            <a:pPr algn="just"/>
            <a:r>
              <a:rPr lang="fr-FR" dirty="0">
                <a:solidFill>
                  <a:schemeClr val="bg1"/>
                </a:solidFill>
              </a:rPr>
              <a:t>C'est une société spécialisée qui achètera le bien et qui le mettra à votre disposition. Vous vous engagez à lui verser chaque mois un loyer durant cette période et à utiliser le bien selon les conditions prévues dans le contrat. En cas d'incident de paiement, le propriétaire peut reprendre le bien.</a:t>
            </a:r>
          </a:p>
          <a:p>
            <a:pPr algn="just"/>
            <a:r>
              <a:rPr lang="fr-FR" dirty="0">
                <a:solidFill>
                  <a:schemeClr val="bg1"/>
                </a:solidFill>
              </a:rPr>
              <a:t>À l'issue du délai d'utilisation convenu, vous devez obligatoirement rendre le bien au propriétaire. Il n'y a pas de possibilité de l'acheter</a:t>
            </a:r>
            <a:r>
              <a:rPr lang="fr-FR" dirty="0"/>
              <a:t>.</a:t>
            </a:r>
          </a:p>
          <a:p>
            <a:pPr algn="just"/>
            <a:r>
              <a:rPr lang="fr-FR" dirty="0">
                <a:solidFill>
                  <a:schemeClr val="bg1"/>
                </a:solidFill>
              </a:rPr>
              <a:t>La </a:t>
            </a:r>
            <a:r>
              <a:rPr lang="fr-FR" b="1" dirty="0">
                <a:solidFill>
                  <a:schemeClr val="bg1"/>
                </a:solidFill>
              </a:rPr>
              <a:t>LLD </a:t>
            </a:r>
            <a:r>
              <a:rPr lang="fr-FR" dirty="0">
                <a:solidFill>
                  <a:schemeClr val="bg1"/>
                </a:solidFill>
              </a:rPr>
              <a:t>se termine au bout de la période de location définie dans le contrat. </a:t>
            </a:r>
            <a:endParaRPr lang="fr-FR" dirty="0" smtClean="0">
              <a:solidFill>
                <a:schemeClr val="bg1"/>
              </a:solidFill>
            </a:endParaRPr>
          </a:p>
          <a:p>
            <a:pPr algn="just"/>
            <a:r>
              <a:rPr lang="fr-FR" dirty="0" smtClean="0">
                <a:solidFill>
                  <a:schemeClr val="bg1"/>
                </a:solidFill>
              </a:rPr>
              <a:t>À </a:t>
            </a:r>
            <a:r>
              <a:rPr lang="fr-FR" dirty="0">
                <a:solidFill>
                  <a:schemeClr val="bg1"/>
                </a:solidFill>
              </a:rPr>
              <a:t>la fin de cette période, vous n'avez plus à payer de loyer et vous devez rendre le bien à l'établissement propriétaire. Mais le loueur peut vous réclamer des frais si vous avez dépassé le kilométrage prévu dans le contrat ou si avez endommagé le bien. Le mode de calcul de ces frais et pénalités doit être défini dans le contrat.</a:t>
            </a:r>
          </a:p>
          <a:p>
            <a:endParaRPr lang="fr-FR" dirty="0"/>
          </a:p>
        </p:txBody>
      </p:sp>
    </p:spTree>
    <p:extLst>
      <p:ext uri="{BB962C8B-B14F-4D97-AF65-F5344CB8AC3E}">
        <p14:creationId xmlns:p14="http://schemas.microsoft.com/office/powerpoint/2010/main" val="17988316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094154" y="452718"/>
            <a:ext cx="8956680" cy="1400530"/>
          </a:xfrm>
          <a:solidFill>
            <a:schemeClr val="tx1"/>
          </a:solidFill>
        </p:spPr>
        <p:txBody>
          <a:bodyPr/>
          <a:lstStyle/>
          <a:p>
            <a:pPr algn="ctr"/>
            <a:r>
              <a:rPr lang="fr-FR" sz="4000" b="1" dirty="0">
                <a:solidFill>
                  <a:schemeClr val="bg1"/>
                </a:solidFill>
              </a:rPr>
              <a:t>Crédit gratuit à la consommation</a:t>
            </a:r>
            <a:r>
              <a:rPr lang="fr-FR" dirty="0"/>
              <a:t/>
            </a:r>
            <a:br>
              <a:rPr lang="fr-FR" dirty="0"/>
            </a:br>
            <a:endParaRPr lang="fr-FR" dirty="0"/>
          </a:p>
        </p:txBody>
      </p:sp>
      <p:sp>
        <p:nvSpPr>
          <p:cNvPr id="6" name="Espace réservé du contenu 5"/>
          <p:cNvSpPr>
            <a:spLocks noGrp="1"/>
          </p:cNvSpPr>
          <p:nvPr>
            <p:ph idx="1"/>
          </p:nvPr>
        </p:nvSpPr>
        <p:spPr>
          <a:xfrm>
            <a:off x="1103312" y="1857543"/>
            <a:ext cx="8946541" cy="4195481"/>
          </a:xfrm>
          <a:solidFill>
            <a:schemeClr val="tx1"/>
          </a:solidFill>
        </p:spPr>
        <p:txBody>
          <a:bodyPr/>
          <a:lstStyle/>
          <a:p>
            <a:pPr marL="0" indent="0">
              <a:buNone/>
            </a:pPr>
            <a:endParaRPr lang="fr-FR" dirty="0"/>
          </a:p>
        </p:txBody>
      </p:sp>
      <p:pic>
        <p:nvPicPr>
          <p:cNvPr id="4" name="Image 3">
            <a:extLst>
              <a:ext uri="{FF2B5EF4-FFF2-40B4-BE49-F238E27FC236}">
                <a16:creationId xmlns:a16="http://schemas.microsoft.com/office/drawing/2014/main" xmlns="" id="{7E5491A9-57D7-8FBF-EBC6-E523ED49C92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118552" y="1913634"/>
            <a:ext cx="6540896" cy="3697028"/>
          </a:xfrm>
          <a:prstGeom prst="rect">
            <a:avLst/>
          </a:prstGeom>
        </p:spPr>
      </p:pic>
    </p:spTree>
    <p:extLst>
      <p:ext uri="{BB962C8B-B14F-4D97-AF65-F5344CB8AC3E}">
        <p14:creationId xmlns:p14="http://schemas.microsoft.com/office/powerpoint/2010/main" val="5829002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26758" y="422035"/>
            <a:ext cx="8946541" cy="5408242"/>
          </a:xfrm>
          <a:solidFill>
            <a:schemeClr val="tx1"/>
          </a:solidFill>
        </p:spPr>
        <p:txBody>
          <a:bodyPr>
            <a:normAutofit/>
          </a:bodyPr>
          <a:lstStyle/>
          <a:p>
            <a:pPr algn="just"/>
            <a:endParaRPr lang="fr-FR" dirty="0" smtClean="0">
              <a:solidFill>
                <a:schemeClr val="bg1"/>
              </a:solidFill>
            </a:endParaRPr>
          </a:p>
          <a:p>
            <a:pPr algn="just"/>
            <a:r>
              <a:rPr lang="fr-FR" sz="1700" dirty="0" smtClean="0">
                <a:solidFill>
                  <a:schemeClr val="bg1"/>
                </a:solidFill>
              </a:rPr>
              <a:t>Un </a:t>
            </a:r>
            <a:r>
              <a:rPr lang="fr-FR" sz="1700" dirty="0">
                <a:solidFill>
                  <a:schemeClr val="bg1"/>
                </a:solidFill>
              </a:rPr>
              <a:t>crédit gratuit est un crédit dont le taux d'intérêt est égal à zéro. Cela veut dire que si vous bénéficiez de ce crédit, vous devrez rembourser uniquement la somme qui vous a été prêtée. Le crédit gratuit peut vous permettre de financer un achat. Il est souvent proposé directement sur le lieu de vente. Le professionnel qui propose ce crédit n'a pas le droit d'augmenter artificiellement le prix des marchandises pour compenser l'absence d'intérêts financiers.</a:t>
            </a:r>
          </a:p>
          <a:p>
            <a:pPr algn="just"/>
            <a:r>
              <a:rPr lang="fr-FR" sz="1700" dirty="0">
                <a:solidFill>
                  <a:schemeClr val="bg1"/>
                </a:solidFill>
              </a:rPr>
              <a:t>Le crédit gratuit est un crédit pour lequel vous ne payez pas d'intérêts. Il permet d'acheter un bien ou un service en plusieurs fois, sans supplément de prix. Cela correspond aux offres appelées </a:t>
            </a:r>
            <a:r>
              <a:rPr lang="fr-FR" sz="1700" i="1" dirty="0">
                <a:solidFill>
                  <a:schemeClr val="bg1"/>
                </a:solidFill>
              </a:rPr>
              <a:t>plusieurs fois sans frais</a:t>
            </a:r>
            <a:r>
              <a:rPr lang="fr-FR" sz="1700" dirty="0">
                <a:solidFill>
                  <a:schemeClr val="bg1"/>
                </a:solidFill>
              </a:rPr>
              <a:t>.</a:t>
            </a:r>
          </a:p>
          <a:p>
            <a:pPr algn="just"/>
            <a:r>
              <a:rPr lang="fr-FR" sz="1700" dirty="0">
                <a:solidFill>
                  <a:schemeClr val="bg1"/>
                </a:solidFill>
              </a:rPr>
              <a:t>Ce type de crédit est souvent proposé directement sur le lieu de vente. Mais il est géré par une banque ou un établissement de crédit partenaire du vendeur.</a:t>
            </a:r>
          </a:p>
          <a:p>
            <a:pPr algn="just"/>
            <a:r>
              <a:rPr lang="fr-FR" sz="1700" dirty="0">
                <a:solidFill>
                  <a:schemeClr val="bg1"/>
                </a:solidFill>
              </a:rPr>
              <a:t>Le crédit doit respecter les </a:t>
            </a:r>
            <a:r>
              <a:rPr lang="fr-FR" sz="1700" u="sng" dirty="0">
                <a:solidFill>
                  <a:schemeClr val="bg1"/>
                </a:solidFill>
                <a:hlinkClick r:id="rId2"/>
              </a:rPr>
              <a:t>règles des crédits à la consommation</a:t>
            </a:r>
            <a:r>
              <a:rPr lang="fr-FR" sz="1700" dirty="0">
                <a:solidFill>
                  <a:schemeClr val="bg1"/>
                </a:solidFill>
              </a:rPr>
              <a:t>, en particulier en ce qui concerne </a:t>
            </a:r>
            <a:r>
              <a:rPr lang="fr-FR" sz="1700" u="sng" dirty="0">
                <a:solidFill>
                  <a:schemeClr val="bg1"/>
                </a:solidFill>
                <a:hlinkClick r:id="rId2"/>
              </a:rPr>
              <a:t>l'information préalable de l'emprunteur</a:t>
            </a:r>
            <a:r>
              <a:rPr lang="fr-FR" sz="1700" dirty="0">
                <a:solidFill>
                  <a:schemeClr val="bg1"/>
                </a:solidFill>
              </a:rPr>
              <a:t> et le </a:t>
            </a:r>
            <a:r>
              <a:rPr lang="fr-FR" sz="1700" u="sng" dirty="0">
                <a:solidFill>
                  <a:schemeClr val="bg1"/>
                </a:solidFill>
                <a:hlinkClick r:id="rId3"/>
              </a:rPr>
              <a:t>délai de rétractation</a:t>
            </a:r>
            <a:r>
              <a:rPr lang="fr-FR" sz="1700" dirty="0">
                <a:solidFill>
                  <a:schemeClr val="bg1"/>
                </a:solidFill>
              </a:rPr>
              <a:t>.</a:t>
            </a:r>
          </a:p>
          <a:p>
            <a:pPr algn="just"/>
            <a:r>
              <a:rPr lang="fr-FR" sz="1700" dirty="0">
                <a:solidFill>
                  <a:schemeClr val="bg1"/>
                </a:solidFill>
              </a:rPr>
              <a:t>Vous pouvez renoncer à l'achat et au crédit dans les 14 jours </a:t>
            </a:r>
            <a:r>
              <a:rPr lang="fr-FR" sz="1700" dirty="0" smtClean="0">
                <a:solidFill>
                  <a:schemeClr val="bg1"/>
                </a:solidFill>
              </a:rPr>
              <a:t>calendaires.</a:t>
            </a:r>
          </a:p>
          <a:p>
            <a:pPr algn="just"/>
            <a:endParaRPr lang="fr-FR" dirty="0">
              <a:solidFill>
                <a:schemeClr val="bg1"/>
              </a:solidFill>
            </a:endParaRPr>
          </a:p>
          <a:p>
            <a:endParaRPr lang="fr-FR" dirty="0"/>
          </a:p>
        </p:txBody>
      </p:sp>
    </p:spTree>
    <p:extLst>
      <p:ext uri="{BB962C8B-B14F-4D97-AF65-F5344CB8AC3E}">
        <p14:creationId xmlns:p14="http://schemas.microsoft.com/office/powerpoint/2010/main" val="7638029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09785" y="452718"/>
            <a:ext cx="8941049" cy="1400530"/>
          </a:xfrm>
          <a:solidFill>
            <a:schemeClr val="tx1"/>
          </a:solidFill>
        </p:spPr>
        <p:txBody>
          <a:bodyPr/>
          <a:lstStyle/>
          <a:p>
            <a:pPr algn="ctr"/>
            <a:r>
              <a:rPr lang="fr-FR" sz="3800" b="1" dirty="0">
                <a:solidFill>
                  <a:schemeClr val="bg1"/>
                </a:solidFill>
              </a:rPr>
              <a:t>Carte de paiement ou carte de crédit attribuées par un magasin</a:t>
            </a:r>
            <a:r>
              <a:rPr lang="fr-FR" dirty="0"/>
              <a:t/>
            </a:r>
            <a:br>
              <a:rPr lang="fr-FR" dirty="0"/>
            </a:br>
            <a:endParaRPr lang="fr-FR" dirty="0"/>
          </a:p>
        </p:txBody>
      </p:sp>
      <p:sp>
        <p:nvSpPr>
          <p:cNvPr id="5" name="Espace réservé du contenu 4"/>
          <p:cNvSpPr>
            <a:spLocks noGrp="1"/>
          </p:cNvSpPr>
          <p:nvPr>
            <p:ph idx="1"/>
          </p:nvPr>
        </p:nvSpPr>
        <p:spPr>
          <a:xfrm>
            <a:off x="1103312" y="1857543"/>
            <a:ext cx="8946541" cy="4195481"/>
          </a:xfrm>
          <a:solidFill>
            <a:schemeClr val="tx1"/>
          </a:solidFill>
        </p:spPr>
        <p:txBody>
          <a:bodyPr/>
          <a:lstStyle/>
          <a:p>
            <a:pPr marL="0" indent="0">
              <a:buNone/>
            </a:pPr>
            <a:endParaRPr lang="fr-FR" dirty="0"/>
          </a:p>
        </p:txBody>
      </p:sp>
      <p:pic>
        <p:nvPicPr>
          <p:cNvPr id="4" name="Image 3">
            <a:extLst>
              <a:ext uri="{FF2B5EF4-FFF2-40B4-BE49-F238E27FC236}">
                <a16:creationId xmlns:a16="http://schemas.microsoft.com/office/drawing/2014/main" xmlns="" id="{9631D3E7-0DE4-7299-1D38-0C1B72F40CA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130611" y="1853769"/>
            <a:ext cx="7099358" cy="3992670"/>
          </a:xfrm>
          <a:prstGeom prst="rect">
            <a:avLst/>
          </a:prstGeom>
        </p:spPr>
      </p:pic>
    </p:spTree>
    <p:extLst>
      <p:ext uri="{BB962C8B-B14F-4D97-AF65-F5344CB8AC3E}">
        <p14:creationId xmlns:p14="http://schemas.microsoft.com/office/powerpoint/2010/main" val="3637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679938"/>
            <a:ext cx="8946541" cy="4720493"/>
          </a:xfrm>
          <a:solidFill>
            <a:schemeClr val="tx1"/>
          </a:solidFill>
        </p:spPr>
        <p:txBody>
          <a:bodyPr/>
          <a:lstStyle/>
          <a:p>
            <a:endParaRPr lang="fr-FR" dirty="0" smtClean="0"/>
          </a:p>
          <a:p>
            <a:pPr algn="just"/>
            <a:r>
              <a:rPr lang="fr-FR" sz="1700" dirty="0" smtClean="0">
                <a:solidFill>
                  <a:schemeClr val="bg1"/>
                </a:solidFill>
              </a:rPr>
              <a:t>Des </a:t>
            </a:r>
            <a:r>
              <a:rPr lang="fr-FR" sz="1700" dirty="0">
                <a:solidFill>
                  <a:schemeClr val="bg1"/>
                </a:solidFill>
              </a:rPr>
              <a:t>magasins proposent à leurs clients des cartes de crédit ou des cartes de paiement dont l'utilisation est limitée aux points de vente de leur chaîne ou de leur réseau. On les appelle des </a:t>
            </a:r>
            <a:r>
              <a:rPr lang="fr-FR" sz="1700" i="1" dirty="0">
                <a:solidFill>
                  <a:schemeClr val="bg1"/>
                </a:solidFill>
              </a:rPr>
              <a:t>cartes privatives</a:t>
            </a:r>
            <a:r>
              <a:rPr lang="fr-FR" sz="1700" dirty="0">
                <a:solidFill>
                  <a:schemeClr val="bg1"/>
                </a:solidFill>
              </a:rPr>
              <a:t>. Ces cartes vous permettent de payer vos achats au comptant ou à crédit et aussi, souvent, de bénéficier d'avantages de fidélité. La délivrance et l'utilisation de ces cartes est soumise au respect des règles du crédit à la consommation.</a:t>
            </a:r>
          </a:p>
          <a:p>
            <a:pPr algn="just"/>
            <a:r>
              <a:rPr lang="fr-FR" sz="1700" dirty="0">
                <a:solidFill>
                  <a:schemeClr val="bg1"/>
                </a:solidFill>
              </a:rPr>
              <a:t>La carte de paiement privative est délivrée par des enseignes de distribution (supermarchés, grands magasins, boutiques en ligne...).</a:t>
            </a:r>
          </a:p>
          <a:p>
            <a:pPr algn="just"/>
            <a:r>
              <a:rPr lang="fr-FR" sz="1700" dirty="0">
                <a:solidFill>
                  <a:schemeClr val="bg1"/>
                </a:solidFill>
              </a:rPr>
              <a:t>Une banque ou un établissement de crédit est souvent partenaire du dispositif.</a:t>
            </a:r>
          </a:p>
          <a:p>
            <a:pPr algn="just"/>
            <a:r>
              <a:rPr lang="fr-FR" sz="1700" dirty="0">
                <a:solidFill>
                  <a:schemeClr val="bg1"/>
                </a:solidFill>
              </a:rPr>
              <a:t>Chaque distributeur a son modèle de carte et ses propres conditions de délivrance. Néanmoins, toutes les enseignes tiennent généralement compte de vos revenus et de vos charges (autres crédits en cours de remboursement</a:t>
            </a:r>
            <a:r>
              <a:rPr lang="fr-FR" sz="1700" dirty="0" smtClean="0">
                <a:solidFill>
                  <a:schemeClr val="bg1"/>
                </a:solidFill>
              </a:rPr>
              <a:t>).</a:t>
            </a:r>
          </a:p>
          <a:p>
            <a:pPr algn="just"/>
            <a:endParaRPr lang="fr-FR" dirty="0">
              <a:solidFill>
                <a:schemeClr val="bg1"/>
              </a:solidFill>
            </a:endParaRPr>
          </a:p>
          <a:p>
            <a:endParaRPr lang="fr-FR" dirty="0"/>
          </a:p>
        </p:txBody>
      </p:sp>
    </p:spTree>
    <p:extLst>
      <p:ext uri="{BB962C8B-B14F-4D97-AF65-F5344CB8AC3E}">
        <p14:creationId xmlns:p14="http://schemas.microsoft.com/office/powerpoint/2010/main" val="36122497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586154"/>
            <a:ext cx="8946541" cy="6017846"/>
          </a:xfrm>
          <a:solidFill>
            <a:schemeClr val="tx1"/>
          </a:solidFill>
        </p:spPr>
        <p:txBody>
          <a:bodyPr>
            <a:normAutofit fontScale="77500" lnSpcReduction="20000"/>
          </a:bodyPr>
          <a:lstStyle/>
          <a:p>
            <a:pPr algn="just"/>
            <a:endParaRPr lang="fr-FR" b="1" dirty="0" smtClean="0">
              <a:solidFill>
                <a:schemeClr val="bg1"/>
              </a:solidFill>
            </a:endParaRPr>
          </a:p>
          <a:p>
            <a:pPr algn="just"/>
            <a:r>
              <a:rPr lang="fr-FR" b="1" dirty="0" smtClean="0">
                <a:solidFill>
                  <a:schemeClr val="bg1"/>
                </a:solidFill>
              </a:rPr>
              <a:t>Informations </a:t>
            </a:r>
            <a:r>
              <a:rPr lang="fr-FR" b="1" dirty="0">
                <a:solidFill>
                  <a:schemeClr val="bg1"/>
                </a:solidFill>
              </a:rPr>
              <a:t>préalables</a:t>
            </a:r>
            <a:endParaRPr lang="fr-FR" dirty="0">
              <a:solidFill>
                <a:schemeClr val="bg1"/>
              </a:solidFill>
            </a:endParaRPr>
          </a:p>
          <a:p>
            <a:pPr algn="just"/>
            <a:r>
              <a:rPr lang="fr-FR" dirty="0">
                <a:solidFill>
                  <a:schemeClr val="bg1"/>
                </a:solidFill>
              </a:rPr>
              <a:t>Comme la carte de paiement privative vous permet de payer à crédit, vous devez être </a:t>
            </a:r>
            <a:r>
              <a:rPr lang="fr-FR" u="sng" dirty="0">
                <a:solidFill>
                  <a:schemeClr val="bg1"/>
                </a:solidFill>
                <a:hlinkClick r:id="rId2"/>
              </a:rPr>
              <a:t>informé au préalable</a:t>
            </a:r>
            <a:r>
              <a:rPr lang="fr-FR" dirty="0">
                <a:solidFill>
                  <a:schemeClr val="bg1"/>
                </a:solidFill>
              </a:rPr>
              <a:t> des conditions d'octroi du crédit. À l'issue de cette information, une offre de contrat vous est remise. Ce contrat vaut pour tous les paiements effectués avec la carte. Vous n'aurez pas à signer un nouveau contrat à chaque paiement.</a:t>
            </a:r>
          </a:p>
          <a:p>
            <a:pPr algn="just"/>
            <a:r>
              <a:rPr lang="fr-FR" dirty="0">
                <a:solidFill>
                  <a:schemeClr val="bg1"/>
                </a:solidFill>
              </a:rPr>
              <a:t>L'offre précise, entre autres :</a:t>
            </a:r>
          </a:p>
          <a:p>
            <a:pPr lvl="1" algn="just">
              <a:buFont typeface="Wingdings" pitchFamily="2" charset="2"/>
              <a:buChar char="q"/>
            </a:pPr>
            <a:r>
              <a:rPr lang="fr-FR" sz="1900" dirty="0">
                <a:solidFill>
                  <a:schemeClr val="bg1"/>
                </a:solidFill>
              </a:rPr>
              <a:t>la nature du crédit (</a:t>
            </a:r>
            <a:r>
              <a:rPr lang="fr-FR" sz="1900" u="sng" dirty="0">
                <a:solidFill>
                  <a:schemeClr val="bg1"/>
                </a:solidFill>
                <a:hlinkClick r:id="rId3"/>
              </a:rPr>
              <a:t>classique</a:t>
            </a:r>
            <a:r>
              <a:rPr lang="fr-FR" sz="1900" dirty="0">
                <a:solidFill>
                  <a:schemeClr val="bg1"/>
                </a:solidFill>
              </a:rPr>
              <a:t> et/ou </a:t>
            </a:r>
            <a:r>
              <a:rPr lang="fr-FR" sz="1900" u="sng" dirty="0">
                <a:solidFill>
                  <a:schemeClr val="bg1"/>
                </a:solidFill>
                <a:hlinkClick r:id="rId4"/>
              </a:rPr>
              <a:t>renouvelable</a:t>
            </a:r>
            <a:r>
              <a:rPr lang="fr-FR" sz="1900" dirty="0">
                <a:solidFill>
                  <a:schemeClr val="bg1"/>
                </a:solidFill>
              </a:rPr>
              <a:t>) lié à l'utilisation de la carte,</a:t>
            </a:r>
          </a:p>
          <a:p>
            <a:pPr lvl="1" algn="just">
              <a:buFont typeface="Wingdings" pitchFamily="2" charset="2"/>
              <a:buChar char="q"/>
            </a:pPr>
            <a:r>
              <a:rPr lang="fr-FR" sz="1900" dirty="0">
                <a:solidFill>
                  <a:schemeClr val="bg1"/>
                </a:solidFill>
              </a:rPr>
              <a:t>le taux d'intérêt utilisé (variable ou fixe)</a:t>
            </a:r>
          </a:p>
          <a:p>
            <a:pPr lvl="1" algn="just">
              <a:buFont typeface="Wingdings" pitchFamily="2" charset="2"/>
              <a:buChar char="q"/>
            </a:pPr>
            <a:r>
              <a:rPr lang="fr-FR" sz="1900" dirty="0">
                <a:solidFill>
                  <a:schemeClr val="bg1"/>
                </a:solidFill>
              </a:rPr>
              <a:t>et le montant maximal du crédit accordé.</a:t>
            </a:r>
          </a:p>
          <a:p>
            <a:pPr algn="just"/>
            <a:r>
              <a:rPr lang="fr-FR" dirty="0">
                <a:solidFill>
                  <a:schemeClr val="bg1"/>
                </a:solidFill>
              </a:rPr>
              <a:t>Ces conditions sont fixées une fois pour toutes, quel que soit le nombre d'achats que vous effectuez avec la carte.</a:t>
            </a:r>
          </a:p>
          <a:p>
            <a:pPr algn="just"/>
            <a:r>
              <a:rPr lang="fr-FR" b="1" dirty="0">
                <a:solidFill>
                  <a:schemeClr val="bg1"/>
                </a:solidFill>
              </a:rPr>
              <a:t>Coût</a:t>
            </a:r>
            <a:endParaRPr lang="fr-FR" dirty="0">
              <a:solidFill>
                <a:schemeClr val="bg1"/>
              </a:solidFill>
            </a:endParaRPr>
          </a:p>
          <a:p>
            <a:pPr algn="just"/>
            <a:r>
              <a:rPr lang="fr-FR" dirty="0">
                <a:solidFill>
                  <a:schemeClr val="bg1"/>
                </a:solidFill>
              </a:rPr>
              <a:t>En plus du coût du crédit, on peut vous demander des frais de dossier et des frais d'adhésion à un programme de fidélité.</a:t>
            </a:r>
          </a:p>
          <a:p>
            <a:pPr algn="just"/>
            <a:r>
              <a:rPr lang="fr-FR" dirty="0">
                <a:solidFill>
                  <a:schemeClr val="bg1"/>
                </a:solidFill>
              </a:rPr>
              <a:t>Le distributeur peut aussi vous demander de souscrire une assurance emprunteur. C'est cette assurance qui paiera à votre place en cas de défaillance de votre part.</a:t>
            </a:r>
          </a:p>
          <a:p>
            <a:pPr algn="just"/>
            <a:r>
              <a:rPr lang="fr-FR" b="1" dirty="0">
                <a:solidFill>
                  <a:schemeClr val="bg1"/>
                </a:solidFill>
              </a:rPr>
              <a:t>Délai de rétractation</a:t>
            </a:r>
            <a:endParaRPr lang="fr-FR" dirty="0">
              <a:solidFill>
                <a:schemeClr val="bg1"/>
              </a:solidFill>
            </a:endParaRPr>
          </a:p>
          <a:p>
            <a:pPr algn="just"/>
            <a:r>
              <a:rPr lang="fr-FR" dirty="0">
                <a:solidFill>
                  <a:schemeClr val="bg1"/>
                </a:solidFill>
              </a:rPr>
              <a:t>Vous disposez d'un délai de </a:t>
            </a:r>
            <a:r>
              <a:rPr lang="fr-FR" b="1" dirty="0">
                <a:solidFill>
                  <a:schemeClr val="bg1"/>
                </a:solidFill>
              </a:rPr>
              <a:t>14 jours calendaires </a:t>
            </a:r>
            <a:r>
              <a:rPr lang="fr-FR" dirty="0">
                <a:solidFill>
                  <a:schemeClr val="bg1"/>
                </a:solidFill>
              </a:rPr>
              <a:t>à partir de la date de la signature du contrat pour </a:t>
            </a:r>
            <a:r>
              <a:rPr lang="fr-FR" u="sng" dirty="0">
                <a:solidFill>
                  <a:schemeClr val="bg1"/>
                </a:solidFill>
                <a:hlinkClick r:id="rId5"/>
              </a:rPr>
              <a:t>vous rétracter</a:t>
            </a:r>
            <a:r>
              <a:rPr lang="fr-FR" dirty="0">
                <a:solidFill>
                  <a:schemeClr val="bg1"/>
                </a:solidFill>
              </a:rPr>
              <a:t>.</a:t>
            </a:r>
          </a:p>
          <a:p>
            <a:endParaRPr lang="fr-FR" dirty="0"/>
          </a:p>
        </p:txBody>
      </p:sp>
    </p:spTree>
    <p:extLst>
      <p:ext uri="{BB962C8B-B14F-4D97-AF65-F5344CB8AC3E}">
        <p14:creationId xmlns:p14="http://schemas.microsoft.com/office/powerpoint/2010/main" val="10991134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687753"/>
            <a:ext cx="8946541" cy="5924061"/>
          </a:xfrm>
          <a:solidFill>
            <a:schemeClr val="tx1"/>
          </a:solidFill>
        </p:spPr>
        <p:txBody>
          <a:bodyPr>
            <a:normAutofit fontScale="85000" lnSpcReduction="10000"/>
          </a:bodyPr>
          <a:lstStyle/>
          <a:p>
            <a:pPr algn="just"/>
            <a:endParaRPr lang="fr-FR" dirty="0" smtClean="0">
              <a:solidFill>
                <a:schemeClr val="bg1"/>
              </a:solidFill>
            </a:endParaRPr>
          </a:p>
          <a:p>
            <a:pPr algn="just"/>
            <a:r>
              <a:rPr lang="fr-FR" dirty="0" smtClean="0">
                <a:solidFill>
                  <a:schemeClr val="bg1"/>
                </a:solidFill>
              </a:rPr>
              <a:t>La </a:t>
            </a:r>
            <a:r>
              <a:rPr lang="fr-FR" dirty="0">
                <a:solidFill>
                  <a:schemeClr val="bg1"/>
                </a:solidFill>
              </a:rPr>
              <a:t>carte de paiement privative vous permet de régler uniquement vos achats réalisés dans les magasins de la chaîne ou du réseau.</a:t>
            </a:r>
          </a:p>
          <a:p>
            <a:pPr algn="just"/>
            <a:r>
              <a:rPr lang="fr-FR" dirty="0">
                <a:solidFill>
                  <a:schemeClr val="bg1"/>
                </a:solidFill>
              </a:rPr>
              <a:t>Elle vous permet de choisir la façon dont vous souhaitez réglez vos achats, entre :</a:t>
            </a:r>
          </a:p>
          <a:p>
            <a:pPr lvl="1" algn="just">
              <a:buFont typeface="Wingdings" pitchFamily="2" charset="2"/>
              <a:buChar char="q"/>
            </a:pPr>
            <a:r>
              <a:rPr lang="fr-FR" dirty="0">
                <a:solidFill>
                  <a:schemeClr val="bg1"/>
                </a:solidFill>
              </a:rPr>
              <a:t>le règlement au comptant, vous payez en une seule fois,</a:t>
            </a:r>
          </a:p>
          <a:p>
            <a:pPr lvl="1" algn="just">
              <a:buFont typeface="Wingdings" pitchFamily="2" charset="2"/>
              <a:buChar char="q"/>
            </a:pPr>
            <a:r>
              <a:rPr lang="fr-FR" dirty="0">
                <a:solidFill>
                  <a:schemeClr val="bg1"/>
                </a:solidFill>
              </a:rPr>
              <a:t>ou le règlement avec un crédit "</a:t>
            </a:r>
            <a:r>
              <a:rPr lang="fr-FR" u="sng" dirty="0">
                <a:solidFill>
                  <a:schemeClr val="bg1"/>
                </a:solidFill>
                <a:hlinkClick r:id="rId2"/>
              </a:rPr>
              <a:t>classique</a:t>
            </a:r>
            <a:r>
              <a:rPr lang="fr-FR" dirty="0">
                <a:solidFill>
                  <a:schemeClr val="bg1"/>
                </a:solidFill>
              </a:rPr>
              <a:t>",</a:t>
            </a:r>
          </a:p>
          <a:p>
            <a:pPr lvl="1" algn="just">
              <a:buFont typeface="Wingdings" pitchFamily="2" charset="2"/>
              <a:buChar char="q"/>
            </a:pPr>
            <a:r>
              <a:rPr lang="fr-FR" dirty="0">
                <a:solidFill>
                  <a:schemeClr val="bg1"/>
                </a:solidFill>
              </a:rPr>
              <a:t>ou le règlement avec un </a:t>
            </a:r>
            <a:r>
              <a:rPr lang="fr-FR" u="sng" dirty="0">
                <a:solidFill>
                  <a:schemeClr val="bg1"/>
                </a:solidFill>
                <a:hlinkClick r:id="rId3"/>
              </a:rPr>
              <a:t>crédit renouvelable ou "revolving</a:t>
            </a:r>
            <a:r>
              <a:rPr lang="fr-FR" dirty="0">
                <a:solidFill>
                  <a:schemeClr val="bg1"/>
                </a:solidFill>
              </a:rPr>
              <a:t>.</a:t>
            </a:r>
          </a:p>
          <a:p>
            <a:pPr algn="just"/>
            <a:r>
              <a:rPr lang="fr-FR" dirty="0">
                <a:solidFill>
                  <a:schemeClr val="bg1"/>
                </a:solidFill>
              </a:rPr>
              <a:t>Vous devez choisir le mode de paiement lors de chaque achat.</a:t>
            </a:r>
          </a:p>
          <a:p>
            <a:pPr algn="just"/>
            <a:r>
              <a:rPr lang="fr-FR" b="1" dirty="0">
                <a:solidFill>
                  <a:schemeClr val="bg1"/>
                </a:solidFill>
              </a:rPr>
              <a:t>Paiement comptant</a:t>
            </a:r>
            <a:endParaRPr lang="fr-FR" dirty="0">
              <a:solidFill>
                <a:schemeClr val="bg1"/>
              </a:solidFill>
            </a:endParaRPr>
          </a:p>
          <a:p>
            <a:pPr algn="just"/>
            <a:r>
              <a:rPr lang="fr-FR" dirty="0">
                <a:solidFill>
                  <a:schemeClr val="bg1"/>
                </a:solidFill>
              </a:rPr>
              <a:t>La carte de paiement privative peut être reliée à votre compte bancaire.</a:t>
            </a:r>
          </a:p>
          <a:p>
            <a:pPr algn="just"/>
            <a:r>
              <a:rPr lang="fr-FR" dirty="0">
                <a:solidFill>
                  <a:schemeClr val="bg1"/>
                </a:solidFill>
              </a:rPr>
              <a:t>Lors de son utilisation, vous pouvez régler vos achats au comptant, en une seule fois, avec un débit immédiat ou différé sur votre compte selon votre contrat.</a:t>
            </a:r>
          </a:p>
          <a:p>
            <a:pPr algn="just"/>
            <a:r>
              <a:rPr lang="fr-FR" dirty="0">
                <a:solidFill>
                  <a:schemeClr val="bg1"/>
                </a:solidFill>
              </a:rPr>
              <a:t>Le fonctionnement de la carte est alors le même que celui d'une </a:t>
            </a:r>
            <a:r>
              <a:rPr lang="fr-FR" u="sng" dirty="0">
                <a:solidFill>
                  <a:schemeClr val="bg1"/>
                </a:solidFill>
                <a:hlinkClick r:id="rId4"/>
              </a:rPr>
              <a:t>carte bancaire classique</a:t>
            </a:r>
            <a:r>
              <a:rPr lang="fr-FR" dirty="0">
                <a:solidFill>
                  <a:schemeClr val="bg1"/>
                </a:solidFill>
              </a:rPr>
              <a:t>.</a:t>
            </a:r>
          </a:p>
          <a:p>
            <a:pPr algn="just"/>
            <a:r>
              <a:rPr lang="fr-FR" b="1" dirty="0">
                <a:solidFill>
                  <a:schemeClr val="bg1"/>
                </a:solidFill>
              </a:rPr>
              <a:t>À savoir </a:t>
            </a:r>
          </a:p>
          <a:p>
            <a:pPr algn="just"/>
            <a:r>
              <a:rPr lang="fr-FR" dirty="0">
                <a:solidFill>
                  <a:schemeClr val="bg1"/>
                </a:solidFill>
              </a:rPr>
              <a:t>Le paiement comptant doit être le mode de paiement proposé en priorité lors de l'utilisation des cartes de crédit</a:t>
            </a:r>
            <a:endParaRPr lang="fr-FR" dirty="0">
              <a:solidFill>
                <a:schemeClr val="bg1"/>
              </a:solidFill>
            </a:endParaRPr>
          </a:p>
        </p:txBody>
      </p:sp>
    </p:spTree>
    <p:extLst>
      <p:ext uri="{BB962C8B-B14F-4D97-AF65-F5344CB8AC3E}">
        <p14:creationId xmlns:p14="http://schemas.microsoft.com/office/powerpoint/2010/main" val="11543923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164492" y="452719"/>
            <a:ext cx="8940799" cy="813374"/>
          </a:xfrm>
          <a:solidFill>
            <a:schemeClr val="tx1"/>
          </a:solidFill>
        </p:spPr>
        <p:txBody>
          <a:bodyPr/>
          <a:lstStyle/>
          <a:p>
            <a:pPr algn="ctr"/>
            <a:r>
              <a:rPr lang="fr-FR" sz="4000" b="1" dirty="0">
                <a:solidFill>
                  <a:schemeClr val="bg1"/>
                </a:solidFill>
              </a:rPr>
              <a:t>Paiement à crédit</a:t>
            </a:r>
            <a:r>
              <a:rPr lang="fr-FR" dirty="0">
                <a:solidFill>
                  <a:schemeClr val="bg1"/>
                </a:solidFill>
              </a:rPr>
              <a:t/>
            </a:r>
            <a:br>
              <a:rPr lang="fr-FR" dirty="0">
                <a:solidFill>
                  <a:schemeClr val="bg1"/>
                </a:solidFill>
              </a:rPr>
            </a:br>
            <a:endParaRPr lang="fr-FR" dirty="0">
              <a:solidFill>
                <a:schemeClr val="bg1"/>
              </a:solidFill>
            </a:endParaRPr>
          </a:p>
        </p:txBody>
      </p:sp>
      <p:sp>
        <p:nvSpPr>
          <p:cNvPr id="5" name="Espace réservé du contenu 4"/>
          <p:cNvSpPr>
            <a:spLocks noGrp="1"/>
          </p:cNvSpPr>
          <p:nvPr>
            <p:ph idx="1"/>
          </p:nvPr>
        </p:nvSpPr>
        <p:spPr>
          <a:xfrm>
            <a:off x="1158020" y="1247934"/>
            <a:ext cx="8946541" cy="5426404"/>
          </a:xfrm>
          <a:solidFill>
            <a:schemeClr val="tx1"/>
          </a:solidFill>
        </p:spPr>
        <p:txBody>
          <a:bodyPr>
            <a:normAutofit fontScale="70000" lnSpcReduction="20000"/>
          </a:bodyPr>
          <a:lstStyle/>
          <a:p>
            <a:pPr algn="just"/>
            <a:endParaRPr lang="fr-FR" sz="600" b="1" dirty="0" smtClean="0">
              <a:solidFill>
                <a:schemeClr val="bg1"/>
              </a:solidFill>
            </a:endParaRPr>
          </a:p>
          <a:p>
            <a:pPr algn="just"/>
            <a:r>
              <a:rPr lang="fr-FR" sz="2400" b="1" dirty="0" smtClean="0">
                <a:solidFill>
                  <a:schemeClr val="bg1"/>
                </a:solidFill>
              </a:rPr>
              <a:t>Crédit </a:t>
            </a:r>
            <a:r>
              <a:rPr lang="fr-FR" sz="2400" b="1" dirty="0">
                <a:solidFill>
                  <a:schemeClr val="bg1"/>
                </a:solidFill>
              </a:rPr>
              <a:t>renouvelable </a:t>
            </a:r>
            <a:endParaRPr lang="fr-FR" sz="2400" dirty="0">
              <a:solidFill>
                <a:schemeClr val="bg1"/>
              </a:solidFill>
            </a:endParaRPr>
          </a:p>
          <a:p>
            <a:pPr marL="400050" lvl="1" indent="0" algn="just">
              <a:buNone/>
            </a:pPr>
            <a:r>
              <a:rPr lang="fr-FR" sz="2400" dirty="0">
                <a:solidFill>
                  <a:schemeClr val="bg1"/>
                </a:solidFill>
              </a:rPr>
              <a:t>Choisissez votre cas</a:t>
            </a:r>
          </a:p>
          <a:p>
            <a:pPr marL="400050" lvl="1" indent="0" algn="just">
              <a:buNone/>
            </a:pPr>
            <a:r>
              <a:rPr lang="fr-FR" sz="2400" dirty="0">
                <a:solidFill>
                  <a:schemeClr val="bg1"/>
                </a:solidFill>
              </a:rPr>
              <a:t>Vous pouvez opter pour l'utilisation d'un </a:t>
            </a:r>
            <a:r>
              <a:rPr lang="fr-FR" sz="2400" u="sng" dirty="0">
                <a:solidFill>
                  <a:schemeClr val="bg1"/>
                </a:solidFill>
                <a:hlinkClick r:id="rId2"/>
              </a:rPr>
              <a:t>crédit renouvelable ou "revolving</a:t>
            </a:r>
            <a:r>
              <a:rPr lang="fr-FR" sz="2400" dirty="0">
                <a:solidFill>
                  <a:schemeClr val="bg1"/>
                </a:solidFill>
              </a:rPr>
              <a:t>. C'est la forme la plus courante de moyen de paiement.</a:t>
            </a:r>
          </a:p>
          <a:p>
            <a:pPr marL="400050" lvl="1" indent="0" algn="just">
              <a:buNone/>
            </a:pPr>
            <a:r>
              <a:rPr lang="fr-FR" sz="2400" dirty="0">
                <a:solidFill>
                  <a:schemeClr val="bg1"/>
                </a:solidFill>
              </a:rPr>
              <a:t>Vous utilisez alors une partie ou la totalité d'une réserve d'argent mise à votre disposition. Vous devrez rembourser progressivement ce crédit (intérêt et capital), pour reconstituer au fur et à mesure votre réserve.</a:t>
            </a:r>
          </a:p>
          <a:p>
            <a:pPr algn="just"/>
            <a:r>
              <a:rPr lang="fr-FR" sz="2400" b="1" dirty="0">
                <a:solidFill>
                  <a:schemeClr val="bg1"/>
                </a:solidFill>
              </a:rPr>
              <a:t>Crédit classique</a:t>
            </a:r>
            <a:endParaRPr lang="fr-FR" sz="2400" dirty="0">
              <a:solidFill>
                <a:schemeClr val="bg1"/>
              </a:solidFill>
            </a:endParaRPr>
          </a:p>
          <a:p>
            <a:pPr marL="358775" indent="0" algn="just">
              <a:buNone/>
            </a:pPr>
            <a:r>
              <a:rPr lang="fr-FR" sz="2400" dirty="0">
                <a:solidFill>
                  <a:schemeClr val="bg1"/>
                </a:solidFill>
              </a:rPr>
              <a:t>Vous pouvez utiliser votre carte pour payer via un crédit "classique". Il s'agit d'une forme de </a:t>
            </a:r>
            <a:r>
              <a:rPr lang="fr-FR" sz="2400" u="sng" dirty="0">
                <a:solidFill>
                  <a:schemeClr val="bg1"/>
                </a:solidFill>
                <a:hlinkClick r:id="rId3"/>
              </a:rPr>
              <a:t>prêt personnel</a:t>
            </a:r>
            <a:r>
              <a:rPr lang="fr-FR" sz="2400" dirty="0">
                <a:solidFill>
                  <a:schemeClr val="bg1"/>
                </a:solidFill>
              </a:rPr>
              <a:t>. Vous disposez ainsi d'une somme d'argent d'un montant défini, avec laquelle vous pouvez régler vos achats. Vous pouvez faire autant d'achats que vous le souhaitez, mais au sein du réseau du fournisseur de la carte et dans les limites de votre contrat. Il suffit de présenter la carte en magasin ou d'utiliser son numéro pour les achats en </a:t>
            </a:r>
            <a:r>
              <a:rPr lang="fr-FR" sz="2400" dirty="0" err="1">
                <a:solidFill>
                  <a:schemeClr val="bg1"/>
                </a:solidFill>
              </a:rPr>
              <a:t>ligne.Cette</a:t>
            </a:r>
            <a:r>
              <a:rPr lang="fr-FR" sz="2400" dirty="0">
                <a:solidFill>
                  <a:schemeClr val="bg1"/>
                </a:solidFill>
              </a:rPr>
              <a:t> somme doit être remboursée avec intérêts, les intérêts et les échéances sont fixés dans le contrat initial.</a:t>
            </a:r>
          </a:p>
          <a:p>
            <a:pPr marL="358775" indent="0" algn="just">
              <a:buNone/>
            </a:pPr>
            <a:r>
              <a:rPr lang="fr-FR" sz="2400" dirty="0">
                <a:solidFill>
                  <a:schemeClr val="bg1"/>
                </a:solidFill>
              </a:rPr>
              <a:t>Contrairement au </a:t>
            </a:r>
            <a:r>
              <a:rPr lang="fr-FR" sz="2400" u="sng" dirty="0">
                <a:solidFill>
                  <a:schemeClr val="bg1"/>
                </a:solidFill>
                <a:hlinkClick r:id="rId2"/>
              </a:rPr>
              <a:t>crédit renouvelable ou "revolving</a:t>
            </a:r>
            <a:r>
              <a:rPr lang="fr-FR" sz="2400" dirty="0">
                <a:solidFill>
                  <a:schemeClr val="bg1"/>
                </a:solidFill>
              </a:rPr>
              <a:t>, une fois que vous avez consommé la totalité de la somme empruntée et que vous avez tout remboursé, vous ne pouvez plus utiliser ce crédit. La somme est empruntée une bonne fois pour toute</a:t>
            </a:r>
            <a:r>
              <a:rPr lang="fr-FR" sz="2400" dirty="0" smtClean="0">
                <a:solidFill>
                  <a:schemeClr val="bg1"/>
                </a:solidFill>
              </a:rPr>
              <a:t>.</a:t>
            </a:r>
          </a:p>
          <a:p>
            <a:pPr marL="358775" indent="0" algn="just">
              <a:buNone/>
            </a:pPr>
            <a:endParaRPr lang="fr-FR" sz="2400" dirty="0">
              <a:solidFill>
                <a:schemeClr val="bg1"/>
              </a:solidFill>
            </a:endParaRPr>
          </a:p>
          <a:p>
            <a:endParaRPr lang="fr-FR" dirty="0"/>
          </a:p>
        </p:txBody>
      </p:sp>
    </p:spTree>
    <p:extLst>
      <p:ext uri="{BB962C8B-B14F-4D97-AF65-F5344CB8AC3E}">
        <p14:creationId xmlns:p14="http://schemas.microsoft.com/office/powerpoint/2010/main" val="28393438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228359" y="1521472"/>
            <a:ext cx="8946541" cy="3699206"/>
          </a:xfrm>
          <a:solidFill>
            <a:schemeClr val="tx1"/>
          </a:solidFill>
        </p:spPr>
        <p:txBody>
          <a:bodyPr/>
          <a:lstStyle/>
          <a:p>
            <a:pPr algn="just"/>
            <a:endParaRPr lang="fr-FR" dirty="0" smtClean="0">
              <a:solidFill>
                <a:schemeClr val="bg1"/>
              </a:solidFill>
            </a:endParaRPr>
          </a:p>
          <a:p>
            <a:pPr algn="just"/>
            <a:r>
              <a:rPr lang="fr-FR" sz="1700" dirty="0" smtClean="0">
                <a:solidFill>
                  <a:schemeClr val="bg1"/>
                </a:solidFill>
              </a:rPr>
              <a:t>Généralement</a:t>
            </a:r>
            <a:r>
              <a:rPr lang="fr-FR" sz="1700" dirty="0">
                <a:solidFill>
                  <a:schemeClr val="bg1"/>
                </a:solidFill>
              </a:rPr>
              <a:t>, le contrat est conclu pour 1 an. Il peut être tacitement renouvelable, c'est-à-dire qu'il est prolongé tous les ans sans que vous ayez à faire de démarches.</a:t>
            </a:r>
          </a:p>
          <a:p>
            <a:pPr algn="just"/>
            <a:r>
              <a:rPr lang="fr-FR" sz="1700" dirty="0">
                <a:solidFill>
                  <a:schemeClr val="bg1"/>
                </a:solidFill>
              </a:rPr>
              <a:t>Si vous ne souhaitez pas renouveler votre contrat, vous pouvez demander sa résiliation par lettre recommandée avec accusé de réception, 3 mois avant la date d'échéance annuelle. Vous devez joindre votre carte avec votre courrier. Vous devez l'envoyer à l'adresse de la banque ou de l'établissement de crédit indiquée sur votre contrat.</a:t>
            </a:r>
          </a:p>
          <a:p>
            <a:endParaRPr lang="fr-FR" dirty="0"/>
          </a:p>
        </p:txBody>
      </p:sp>
    </p:spTree>
    <p:extLst>
      <p:ext uri="{BB962C8B-B14F-4D97-AF65-F5344CB8AC3E}">
        <p14:creationId xmlns:p14="http://schemas.microsoft.com/office/powerpoint/2010/main" val="23767116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09785" y="452718"/>
            <a:ext cx="8941049" cy="1400530"/>
          </a:xfrm>
          <a:solidFill>
            <a:schemeClr val="tx1"/>
          </a:solidFill>
        </p:spPr>
        <p:txBody>
          <a:bodyPr/>
          <a:lstStyle/>
          <a:p>
            <a:pPr algn="ctr"/>
            <a:r>
              <a:rPr lang="fr-FR" sz="3800" b="1" dirty="0">
                <a:solidFill>
                  <a:schemeClr val="bg1"/>
                </a:solidFill>
              </a:rPr>
              <a:t>Crédit à la consommation : obligations de la banque</a:t>
            </a:r>
            <a:r>
              <a:rPr lang="fr-FR" dirty="0"/>
              <a:t/>
            </a:r>
            <a:br>
              <a:rPr lang="fr-FR" dirty="0"/>
            </a:br>
            <a:endParaRPr lang="fr-FR" dirty="0"/>
          </a:p>
        </p:txBody>
      </p:sp>
      <p:sp>
        <p:nvSpPr>
          <p:cNvPr id="7" name="Espace réservé du contenu 6"/>
          <p:cNvSpPr>
            <a:spLocks noGrp="1"/>
          </p:cNvSpPr>
          <p:nvPr>
            <p:ph idx="1"/>
          </p:nvPr>
        </p:nvSpPr>
        <p:spPr>
          <a:xfrm>
            <a:off x="1103312" y="1849728"/>
            <a:ext cx="8946541" cy="4195481"/>
          </a:xfrm>
          <a:solidFill>
            <a:schemeClr val="tx1"/>
          </a:solidFill>
        </p:spPr>
        <p:txBody>
          <a:bodyPr/>
          <a:lstStyle/>
          <a:p>
            <a:pPr marL="0" indent="0">
              <a:buNone/>
            </a:pPr>
            <a:endParaRPr lang="fr-FR" dirty="0"/>
          </a:p>
        </p:txBody>
      </p:sp>
      <p:pic>
        <p:nvPicPr>
          <p:cNvPr id="4" name="Image 3">
            <a:extLst>
              <a:ext uri="{FF2B5EF4-FFF2-40B4-BE49-F238E27FC236}">
                <a16:creationId xmlns:a16="http://schemas.microsoft.com/office/drawing/2014/main" xmlns="" id="{0F69C478-489F-9BFA-B9E5-E4AA8B439F1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174642" y="2378447"/>
            <a:ext cx="4425820" cy="3319365"/>
          </a:xfrm>
          <a:prstGeom prst="rect">
            <a:avLst/>
          </a:prstGeom>
        </p:spPr>
      </p:pic>
    </p:spTree>
    <p:extLst>
      <p:ext uri="{BB962C8B-B14F-4D97-AF65-F5344CB8AC3E}">
        <p14:creationId xmlns:p14="http://schemas.microsoft.com/office/powerpoint/2010/main" val="2879956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103312" y="922216"/>
            <a:ext cx="8946541" cy="5376984"/>
          </a:xfrm>
          <a:solidFill>
            <a:schemeClr val="tx1"/>
          </a:solidFill>
        </p:spPr>
        <p:txBody>
          <a:bodyPr>
            <a:normAutofit/>
          </a:bodyPr>
          <a:lstStyle/>
          <a:p>
            <a:pPr algn="just"/>
            <a:endParaRPr lang="fr-FR" dirty="0" smtClean="0">
              <a:solidFill>
                <a:schemeClr val="bg1"/>
              </a:solidFill>
            </a:endParaRPr>
          </a:p>
          <a:p>
            <a:pPr algn="just"/>
            <a:r>
              <a:rPr lang="fr-FR" sz="1700" dirty="0" smtClean="0">
                <a:solidFill>
                  <a:schemeClr val="bg1"/>
                </a:solidFill>
              </a:rPr>
              <a:t>Quand </a:t>
            </a:r>
            <a:r>
              <a:rPr lang="fr-FR" sz="1700" dirty="0">
                <a:solidFill>
                  <a:schemeClr val="bg1"/>
                </a:solidFill>
              </a:rPr>
              <a:t>vous demandez un crédit à la consommation, la banque doit examiner votre situation pour savoir si vous avez les moyens de rembourser les échéances. La banque a aussi l'obligation de vous informer, avant la signature du contrat, des caractéristiques du crédit et des risques liés à un défaut de remboursement. Le taux du crédit ne doit pas dépasser le taux de l'usure, qui est le taux maximal légal que les établissements de crédit sont autorisés à pratiquer lorsqu’ils vous accordent un prêt.</a:t>
            </a:r>
          </a:p>
          <a:p>
            <a:pPr algn="just"/>
            <a:r>
              <a:rPr lang="fr-FR" sz="1700" dirty="0">
                <a:solidFill>
                  <a:schemeClr val="bg1"/>
                </a:solidFill>
              </a:rPr>
              <a:t>Avant la signature du contrat de crédit, le prêteur vérifie également votre situation financière (on parle aussi de </a:t>
            </a:r>
            <a:r>
              <a:rPr lang="fr-FR" sz="1700" i="1" dirty="0">
                <a:solidFill>
                  <a:schemeClr val="bg1"/>
                </a:solidFill>
              </a:rPr>
              <a:t>solvabilité</a:t>
            </a:r>
            <a:r>
              <a:rPr lang="fr-FR" sz="1700" dirty="0">
                <a:solidFill>
                  <a:schemeClr val="bg1"/>
                </a:solidFill>
              </a:rPr>
              <a:t>).</a:t>
            </a:r>
          </a:p>
          <a:p>
            <a:pPr marL="803275" algn="just">
              <a:spcBef>
                <a:spcPts val="500"/>
              </a:spcBef>
              <a:buFont typeface="Wingdings" pitchFamily="2" charset="2"/>
              <a:buChar char="q"/>
            </a:pPr>
            <a:r>
              <a:rPr lang="fr-FR" sz="1700" dirty="0" smtClean="0">
                <a:solidFill>
                  <a:schemeClr val="bg1"/>
                </a:solidFill>
              </a:rPr>
              <a:t> Il </a:t>
            </a:r>
            <a:r>
              <a:rPr lang="fr-FR" sz="1700" dirty="0">
                <a:solidFill>
                  <a:schemeClr val="bg1"/>
                </a:solidFill>
              </a:rPr>
              <a:t>peut notamment vous réclamer :</a:t>
            </a:r>
          </a:p>
          <a:p>
            <a:pPr marL="803275" algn="just">
              <a:spcBef>
                <a:spcPts val="500"/>
              </a:spcBef>
              <a:buFont typeface="Wingdings" pitchFamily="2" charset="2"/>
              <a:buChar char="q"/>
            </a:pPr>
            <a:r>
              <a:rPr lang="fr-FR" sz="1700" dirty="0">
                <a:solidFill>
                  <a:schemeClr val="bg1"/>
                </a:solidFill>
              </a:rPr>
              <a:t> tout justificatif de domicile,</a:t>
            </a:r>
          </a:p>
          <a:p>
            <a:pPr marL="803275" algn="just">
              <a:spcBef>
                <a:spcPts val="500"/>
              </a:spcBef>
              <a:buFont typeface="Wingdings" pitchFamily="2" charset="2"/>
              <a:buChar char="q"/>
            </a:pPr>
            <a:r>
              <a:rPr lang="fr-FR" sz="1700" dirty="0">
                <a:solidFill>
                  <a:schemeClr val="bg1"/>
                </a:solidFill>
              </a:rPr>
              <a:t> et tout justificatif de revenu,</a:t>
            </a:r>
          </a:p>
          <a:p>
            <a:pPr marL="803275" algn="just">
              <a:spcBef>
                <a:spcPts val="500"/>
              </a:spcBef>
              <a:buFont typeface="Wingdings" pitchFamily="2" charset="2"/>
              <a:buChar char="q"/>
            </a:pPr>
            <a:r>
              <a:rPr lang="fr-FR" sz="1700" dirty="0">
                <a:solidFill>
                  <a:schemeClr val="bg1"/>
                </a:solidFill>
              </a:rPr>
              <a:t>et tout justificatif de votre identité.</a:t>
            </a:r>
          </a:p>
          <a:p>
            <a:pPr algn="just"/>
            <a:r>
              <a:rPr lang="fr-FR" sz="1700" dirty="0">
                <a:solidFill>
                  <a:schemeClr val="bg1"/>
                </a:solidFill>
              </a:rPr>
              <a:t>Il consulte aussi les </a:t>
            </a:r>
            <a:r>
              <a:rPr lang="fr-FR" sz="1700" u="sng" dirty="0">
                <a:solidFill>
                  <a:schemeClr val="bg1"/>
                </a:solidFill>
                <a:hlinkClick r:id="rId2"/>
              </a:rPr>
              <a:t>fichiers de la Banque de France</a:t>
            </a:r>
            <a:r>
              <a:rPr lang="fr-FR" sz="1700" dirty="0">
                <a:solidFill>
                  <a:schemeClr val="bg1"/>
                </a:solidFill>
              </a:rPr>
              <a:t> pour vérifier que vous n'êtes pas inscrit pour plusieurs incidents de paiements (abus de découvert, crédit non remboursé...).</a:t>
            </a:r>
          </a:p>
          <a:p>
            <a:endParaRPr lang="fr-FR" dirty="0"/>
          </a:p>
        </p:txBody>
      </p:sp>
    </p:spTree>
    <p:extLst>
      <p:ext uri="{BB962C8B-B14F-4D97-AF65-F5344CB8AC3E}">
        <p14:creationId xmlns:p14="http://schemas.microsoft.com/office/powerpoint/2010/main" val="12375355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1165834" y="333532"/>
            <a:ext cx="8946541" cy="5754653"/>
          </a:xfrm>
          <a:solidFill>
            <a:schemeClr val="tx1"/>
          </a:solidFill>
        </p:spPr>
        <p:txBody>
          <a:bodyPr>
            <a:normAutofit/>
          </a:bodyPr>
          <a:lstStyle/>
          <a:p>
            <a:pPr algn="just"/>
            <a:endParaRPr lang="fr-FR" sz="1000" dirty="0" smtClean="0">
              <a:solidFill>
                <a:schemeClr val="bg1"/>
              </a:solidFill>
            </a:endParaRPr>
          </a:p>
          <a:p>
            <a:pPr algn="just"/>
            <a:r>
              <a:rPr lang="fr-FR" sz="1800" dirty="0" smtClean="0">
                <a:solidFill>
                  <a:schemeClr val="bg1"/>
                </a:solidFill>
              </a:rPr>
              <a:t>La </a:t>
            </a:r>
            <a:r>
              <a:rPr lang="fr-FR" sz="1800" dirty="0">
                <a:solidFill>
                  <a:schemeClr val="bg1"/>
                </a:solidFill>
              </a:rPr>
              <a:t>banque est obligée de vous proposer un </a:t>
            </a:r>
            <a:r>
              <a:rPr lang="fr-FR" sz="1800" u="sng" dirty="0">
                <a:solidFill>
                  <a:schemeClr val="bg1"/>
                </a:solidFill>
                <a:hlinkClick r:id="rId2"/>
              </a:rPr>
              <a:t>taux annuel effectif global (TAEG)</a:t>
            </a:r>
            <a:r>
              <a:rPr lang="fr-FR" sz="1800" dirty="0">
                <a:solidFill>
                  <a:schemeClr val="bg1"/>
                </a:solidFill>
              </a:rPr>
              <a:t> qui </a:t>
            </a:r>
            <a:r>
              <a:rPr lang="fr-FR" sz="1800" b="1" dirty="0">
                <a:solidFill>
                  <a:schemeClr val="bg1"/>
                </a:solidFill>
              </a:rPr>
              <a:t>ne dépasse pas le taux de l'usure.</a:t>
            </a:r>
            <a:endParaRPr lang="fr-FR" sz="1800" dirty="0">
              <a:solidFill>
                <a:schemeClr val="bg1"/>
              </a:solidFill>
            </a:endParaRPr>
          </a:p>
          <a:p>
            <a:pPr algn="just"/>
            <a:r>
              <a:rPr lang="fr-FR" sz="1800" dirty="0">
                <a:solidFill>
                  <a:schemeClr val="bg1"/>
                </a:solidFill>
              </a:rPr>
              <a:t>Le </a:t>
            </a:r>
            <a:r>
              <a:rPr lang="fr-FR" sz="1800" b="1" dirty="0">
                <a:solidFill>
                  <a:schemeClr val="bg1"/>
                </a:solidFill>
              </a:rPr>
              <a:t>taux annuel effectif global</a:t>
            </a:r>
            <a:r>
              <a:rPr lang="fr-FR" sz="1800" dirty="0">
                <a:solidFill>
                  <a:schemeClr val="bg1"/>
                </a:solidFill>
              </a:rPr>
              <a:t> est le taux qui prend en compte la totalité des frais occasionnés par le prêt (intérêt bancaire, assurance emprunteur, frais de dossier, commission de courtier, etc.).</a:t>
            </a:r>
          </a:p>
          <a:p>
            <a:pPr algn="just"/>
            <a:r>
              <a:rPr lang="fr-FR" sz="1800" dirty="0">
                <a:solidFill>
                  <a:schemeClr val="bg1"/>
                </a:solidFill>
              </a:rPr>
              <a:t>Le </a:t>
            </a:r>
            <a:r>
              <a:rPr lang="fr-FR" sz="1800" b="1" dirty="0">
                <a:solidFill>
                  <a:schemeClr val="bg1"/>
                </a:solidFill>
              </a:rPr>
              <a:t>taux de l'usure</a:t>
            </a:r>
            <a:r>
              <a:rPr lang="fr-FR" sz="1800" dirty="0">
                <a:solidFill>
                  <a:schemeClr val="bg1"/>
                </a:solidFill>
              </a:rPr>
              <a:t> est le taux d'intérêt maximal légal applicable en France.</a:t>
            </a:r>
          </a:p>
          <a:p>
            <a:pPr algn="just"/>
            <a:r>
              <a:rPr lang="fr-FR" sz="1800" dirty="0">
                <a:solidFill>
                  <a:schemeClr val="bg1"/>
                </a:solidFill>
              </a:rPr>
              <a:t>Il existe </a:t>
            </a:r>
            <a:r>
              <a:rPr lang="fr-FR" sz="1800" b="1" dirty="0">
                <a:solidFill>
                  <a:schemeClr val="bg1"/>
                </a:solidFill>
              </a:rPr>
              <a:t>différents taux de l'usure</a:t>
            </a:r>
            <a:r>
              <a:rPr lang="fr-FR" sz="1800" dirty="0">
                <a:solidFill>
                  <a:schemeClr val="bg1"/>
                </a:solidFill>
              </a:rPr>
              <a:t>, en fonction de la somme empruntée et de la durée du prêt</a:t>
            </a:r>
            <a:r>
              <a:rPr lang="fr-FR" sz="1800" dirty="0" smtClean="0">
                <a:solidFill>
                  <a:schemeClr val="bg1"/>
                </a:solidFill>
              </a:rPr>
              <a:t>.</a:t>
            </a:r>
          </a:p>
          <a:p>
            <a:pPr algn="just"/>
            <a:endParaRPr lang="fr-FR" sz="1800" dirty="0">
              <a:solidFill>
                <a:schemeClr val="bg1"/>
              </a:solidFill>
            </a:endParaRPr>
          </a:p>
          <a:p>
            <a:pPr algn="just"/>
            <a:endParaRPr lang="fr-FR" dirty="0">
              <a:solidFill>
                <a:schemeClr val="bg1"/>
              </a:solidFill>
            </a:endParaRPr>
          </a:p>
        </p:txBody>
      </p:sp>
      <p:graphicFrame>
        <p:nvGraphicFramePr>
          <p:cNvPr id="3" name="Tableau 2">
            <a:extLst>
              <a:ext uri="{FF2B5EF4-FFF2-40B4-BE49-F238E27FC236}">
                <a16:creationId xmlns:a16="http://schemas.microsoft.com/office/drawing/2014/main" xmlns="" id="{515A9F72-D92D-F423-83A6-3A4E82362CB5}"/>
              </a:ext>
            </a:extLst>
          </p:cNvPr>
          <p:cNvGraphicFramePr>
            <a:graphicFrameLocks noGrp="1"/>
          </p:cNvGraphicFramePr>
          <p:nvPr>
            <p:extLst>
              <p:ext uri="{D42A27DB-BD31-4B8C-83A1-F6EECF244321}">
                <p14:modId xmlns:p14="http://schemas.microsoft.com/office/powerpoint/2010/main" val="137785015"/>
              </p:ext>
            </p:extLst>
          </p:nvPr>
        </p:nvGraphicFramePr>
        <p:xfrm>
          <a:off x="1352062" y="3430953"/>
          <a:ext cx="8596924" cy="2286000"/>
        </p:xfrm>
        <a:graphic>
          <a:graphicData uri="http://schemas.openxmlformats.org/drawingml/2006/table">
            <a:tbl>
              <a:tblPr>
                <a:tableStyleId>{D7AC3CCA-C797-4891-BE02-D94E43425B78}</a:tableStyleId>
              </a:tblPr>
              <a:tblGrid>
                <a:gridCol w="4298462">
                  <a:extLst>
                    <a:ext uri="{9D8B030D-6E8A-4147-A177-3AD203B41FA5}">
                      <a16:colId xmlns:a16="http://schemas.microsoft.com/office/drawing/2014/main" xmlns="" val="1541885384"/>
                    </a:ext>
                  </a:extLst>
                </a:gridCol>
                <a:gridCol w="4298462">
                  <a:extLst>
                    <a:ext uri="{9D8B030D-6E8A-4147-A177-3AD203B41FA5}">
                      <a16:colId xmlns:a16="http://schemas.microsoft.com/office/drawing/2014/main" xmlns="" val="2718577067"/>
                    </a:ext>
                  </a:extLst>
                </a:gridCol>
              </a:tblGrid>
              <a:tr h="355759">
                <a:tc>
                  <a:txBody>
                    <a:bodyPr/>
                    <a:lstStyle/>
                    <a:p>
                      <a:pPr algn="ctr"/>
                      <a:r>
                        <a:rPr lang="fr-FR" b="1" dirty="0">
                          <a:solidFill>
                            <a:schemeClr val="tx1"/>
                          </a:solidFill>
                        </a:rPr>
                        <a:t>Crédits</a:t>
                      </a:r>
                    </a:p>
                  </a:txBody>
                  <a:tcPr anchor="ctr">
                    <a:lnR w="12700" cap="flat" cmpd="sng" algn="ctr">
                      <a:solidFill>
                        <a:schemeClr val="tx1"/>
                      </a:solidFill>
                      <a:prstDash val="solid"/>
                      <a:round/>
                      <a:headEnd type="none" w="med" len="med"/>
                      <a:tailEnd type="none" w="med" len="med"/>
                    </a:lnR>
                    <a:solidFill>
                      <a:schemeClr val="tx2">
                        <a:lumMod val="10000"/>
                      </a:schemeClr>
                    </a:solidFill>
                  </a:tcPr>
                </a:tc>
                <a:tc>
                  <a:txBody>
                    <a:bodyPr/>
                    <a:lstStyle/>
                    <a:p>
                      <a:pPr algn="ctr"/>
                      <a:r>
                        <a:rPr lang="fr-FR" b="1" dirty="0">
                          <a:solidFill>
                            <a:schemeClr val="tx1"/>
                          </a:solidFill>
                        </a:rPr>
                        <a:t>Taux</a:t>
                      </a:r>
                      <a:r>
                        <a:rPr lang="fr-FR" dirty="0"/>
                        <a:t> de l'usure</a:t>
                      </a:r>
                      <a:endParaRPr lang="fr-FR" b="1" dirty="0">
                        <a:solidFill>
                          <a:schemeClr val="bg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schemeClr>
                    </a:solidFill>
                  </a:tcPr>
                </a:tc>
                <a:extLst>
                  <a:ext uri="{0D108BD9-81ED-4DB2-BD59-A6C34878D82A}">
                    <a16:rowId xmlns:a16="http://schemas.microsoft.com/office/drawing/2014/main" xmlns="" val="2291828580"/>
                  </a:ext>
                </a:extLst>
              </a:tr>
              <a:tr h="0">
                <a:tc>
                  <a:txBody>
                    <a:bodyPr/>
                    <a:lstStyle/>
                    <a:p>
                      <a:r>
                        <a:rPr lang="fr-FR" dirty="0"/>
                        <a:t>Prêts d'un montant inférieur ou égal </a:t>
                      </a:r>
                      <a:r>
                        <a:rPr lang="fr-FR" dirty="0" smtClean="0"/>
                        <a:t>à</a:t>
                      </a:r>
                      <a:r>
                        <a:rPr lang="fr-FR" baseline="0" dirty="0" smtClean="0"/>
                        <a:t> </a:t>
                      </a:r>
                      <a:r>
                        <a:rPr lang="fr-FR" dirty="0" smtClean="0"/>
                        <a:t>3000</a:t>
                      </a:r>
                      <a:r>
                        <a:rPr lang="fr-FR" dirty="0"/>
                        <a:t> €</a:t>
                      </a:r>
                      <a:endParaRPr lang="fr-FR" dirty="0">
                        <a:solidFill>
                          <a:schemeClr val="bg2"/>
                        </a:solidFill>
                      </a:endParaRPr>
                    </a:p>
                  </a:txBody>
                  <a:tcPr anchor="ctr"/>
                </a:tc>
                <a:tc>
                  <a:txBody>
                    <a:bodyPr/>
                    <a:lstStyle/>
                    <a:p>
                      <a:r>
                        <a:rPr lang="fr-FR" dirty="0"/>
                        <a:t>21,04 %</a:t>
                      </a:r>
                      <a:endParaRPr lang="fr-FR" dirty="0">
                        <a:solidFill>
                          <a:schemeClr val="bg2"/>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043351329"/>
                  </a:ext>
                </a:extLst>
              </a:tr>
              <a:tr h="0">
                <a:tc>
                  <a:txBody>
                    <a:bodyPr/>
                    <a:lstStyle/>
                    <a:p>
                      <a:r>
                        <a:rPr lang="fr-FR" dirty="0"/>
                        <a:t>Prêts d'un montant supérieur à</a:t>
                      </a:r>
                    </a:p>
                    <a:p>
                      <a:r>
                        <a:rPr lang="fr-FR" dirty="0"/>
                        <a:t>3000 </a:t>
                      </a:r>
                      <a:r>
                        <a:rPr lang="fr-FR" dirty="0" smtClean="0"/>
                        <a:t>€</a:t>
                      </a:r>
                      <a:r>
                        <a:rPr lang="fr-FR" baseline="0" dirty="0" smtClean="0"/>
                        <a:t> </a:t>
                      </a:r>
                      <a:r>
                        <a:rPr lang="fr-FR" dirty="0" smtClean="0"/>
                        <a:t>et </a:t>
                      </a:r>
                      <a:r>
                        <a:rPr lang="fr-FR" dirty="0"/>
                        <a:t>inférieur ou égal </a:t>
                      </a:r>
                      <a:r>
                        <a:rPr lang="fr-FR" dirty="0" smtClean="0"/>
                        <a:t>à</a:t>
                      </a:r>
                      <a:r>
                        <a:rPr lang="fr-FR" baseline="0" dirty="0" smtClean="0"/>
                        <a:t> </a:t>
                      </a:r>
                      <a:r>
                        <a:rPr lang="fr-FR" dirty="0" smtClean="0"/>
                        <a:t>6000</a:t>
                      </a:r>
                      <a:r>
                        <a:rPr lang="fr-FR" dirty="0"/>
                        <a:t> €</a:t>
                      </a:r>
                      <a:endParaRPr lang="fr-FR" dirty="0">
                        <a:solidFill>
                          <a:schemeClr val="bg2"/>
                        </a:solidFill>
                      </a:endParaRPr>
                    </a:p>
                  </a:txBody>
                  <a:tcPr anchor="ctr"/>
                </a:tc>
                <a:tc>
                  <a:txBody>
                    <a:bodyPr/>
                    <a:lstStyle/>
                    <a:p>
                      <a:r>
                        <a:rPr lang="fr-FR" dirty="0"/>
                        <a:t>10,55 %</a:t>
                      </a:r>
                      <a:endParaRPr lang="fr-FR" dirty="0">
                        <a:solidFill>
                          <a:schemeClr val="bg2"/>
                        </a:solidFill>
                      </a:endParaRPr>
                    </a:p>
                  </a:txBody>
                  <a:tcPr anchor="ctr"/>
                </a:tc>
                <a:extLst>
                  <a:ext uri="{0D108BD9-81ED-4DB2-BD59-A6C34878D82A}">
                    <a16:rowId xmlns:a16="http://schemas.microsoft.com/office/drawing/2014/main" xmlns="" val="408392525"/>
                  </a:ext>
                </a:extLst>
              </a:tr>
              <a:tr h="0">
                <a:tc>
                  <a:txBody>
                    <a:bodyPr/>
                    <a:lstStyle/>
                    <a:p>
                      <a:r>
                        <a:rPr lang="fr-FR" dirty="0"/>
                        <a:t>Prêts d'un montant supérieur à</a:t>
                      </a:r>
                    </a:p>
                    <a:p>
                      <a:r>
                        <a:rPr lang="fr-FR" dirty="0"/>
                        <a:t>6000 €</a:t>
                      </a:r>
                      <a:endParaRPr lang="fr-FR" dirty="0">
                        <a:solidFill>
                          <a:schemeClr val="bg2"/>
                        </a:solidFill>
                      </a:endParaRPr>
                    </a:p>
                  </a:txBody>
                  <a:tcPr anchor="ctr"/>
                </a:tc>
                <a:tc>
                  <a:txBody>
                    <a:bodyPr/>
                    <a:lstStyle/>
                    <a:p>
                      <a:r>
                        <a:rPr lang="fr-FR" dirty="0"/>
                        <a:t>5,79 %</a:t>
                      </a:r>
                      <a:endParaRPr lang="fr-FR" dirty="0">
                        <a:solidFill>
                          <a:schemeClr val="bg2"/>
                        </a:solidFill>
                      </a:endParaRPr>
                    </a:p>
                  </a:txBody>
                  <a:tcPr anchor="ctr"/>
                </a:tc>
                <a:extLst>
                  <a:ext uri="{0D108BD9-81ED-4DB2-BD59-A6C34878D82A}">
                    <a16:rowId xmlns:a16="http://schemas.microsoft.com/office/drawing/2014/main" xmlns="" val="488997361"/>
                  </a:ext>
                </a:extLst>
              </a:tr>
            </a:tbl>
          </a:graphicData>
        </a:graphic>
      </p:graphicFrame>
    </p:spTree>
    <p:extLst>
      <p:ext uri="{BB962C8B-B14F-4D97-AF65-F5344CB8AC3E}">
        <p14:creationId xmlns:p14="http://schemas.microsoft.com/office/powerpoint/2010/main" val="40453768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993896" y="646149"/>
            <a:ext cx="8946541" cy="3683573"/>
          </a:xfrm>
          <a:solidFill>
            <a:schemeClr val="tx1"/>
          </a:solidFill>
        </p:spPr>
        <p:txBody>
          <a:bodyPr/>
          <a:lstStyle/>
          <a:p>
            <a:pPr algn="just"/>
            <a:endParaRPr lang="fr-FR" b="1" dirty="0" smtClean="0">
              <a:solidFill>
                <a:schemeClr val="bg1"/>
              </a:solidFill>
            </a:endParaRPr>
          </a:p>
          <a:p>
            <a:pPr algn="just"/>
            <a:r>
              <a:rPr lang="fr-FR" sz="1700" b="1" dirty="0" smtClean="0">
                <a:solidFill>
                  <a:schemeClr val="bg1"/>
                </a:solidFill>
              </a:rPr>
              <a:t>Avant </a:t>
            </a:r>
            <a:r>
              <a:rPr lang="fr-FR" sz="1700" b="1" dirty="0">
                <a:solidFill>
                  <a:schemeClr val="bg1"/>
                </a:solidFill>
              </a:rPr>
              <a:t>de signer le contrat</a:t>
            </a:r>
            <a:r>
              <a:rPr lang="fr-FR" sz="1700" dirty="0">
                <a:solidFill>
                  <a:schemeClr val="bg1"/>
                </a:solidFill>
              </a:rPr>
              <a:t>, le prêteur (la banque ou l'établissement de crédit) doit vous fournir les informations vous permettant de savoir si le crédit est adapté à vos besoins et à votre situation financière.</a:t>
            </a:r>
          </a:p>
          <a:p>
            <a:r>
              <a:rPr lang="fr-FR" sz="1700" b="1" dirty="0">
                <a:solidFill>
                  <a:schemeClr val="bg1"/>
                </a:solidFill>
              </a:rPr>
              <a:t>Pour plus de détails :</a:t>
            </a:r>
          </a:p>
          <a:p>
            <a:pPr marL="0" indent="358775">
              <a:buNone/>
            </a:pPr>
            <a:r>
              <a:rPr lang="fr-FR" sz="1700" u="sng" dirty="0">
                <a:solidFill>
                  <a:schemeClr val="bg1"/>
                </a:solidFill>
                <a:hlinkClick r:id="rId2"/>
              </a:rPr>
              <a:t>https://www.servicepublic.fr/particuliers/vosdroits/F2440</a:t>
            </a:r>
            <a:endParaRPr lang="fr-FR" sz="1700" dirty="0">
              <a:solidFill>
                <a:schemeClr val="bg1"/>
              </a:solidFill>
            </a:endParaRPr>
          </a:p>
          <a:p>
            <a:r>
              <a:rPr lang="fr-FR" sz="1700" b="1" dirty="0">
                <a:solidFill>
                  <a:schemeClr val="bg1"/>
                </a:solidFill>
              </a:rPr>
              <a:t>Pour retrouver en détails ma présentation </a:t>
            </a:r>
            <a:r>
              <a:rPr lang="fr-FR" sz="1700" b="1" dirty="0" smtClean="0">
                <a:solidFill>
                  <a:schemeClr val="bg1"/>
                </a:solidFill>
              </a:rPr>
              <a:t>:</a:t>
            </a:r>
            <a:endParaRPr lang="fr-FR" sz="1700" b="1" dirty="0">
              <a:solidFill>
                <a:schemeClr val="bg1"/>
              </a:solidFill>
            </a:endParaRPr>
          </a:p>
          <a:p>
            <a:pPr marL="0" indent="358775">
              <a:buNone/>
            </a:pPr>
            <a:r>
              <a:rPr lang="fr-FR" sz="1700" u="sng" dirty="0">
                <a:solidFill>
                  <a:schemeClr val="bg1"/>
                </a:solidFill>
                <a:hlinkClick r:id="rId3"/>
              </a:rPr>
              <a:t>https://www.service-public.fr/particuliers/vosdroits/N96</a:t>
            </a:r>
            <a:endParaRPr lang="fr-FR" sz="1700" dirty="0">
              <a:solidFill>
                <a:schemeClr val="bg1"/>
              </a:solidFill>
            </a:endParaRPr>
          </a:p>
          <a:p>
            <a:r>
              <a:rPr lang="fr-FR" sz="1700" dirty="0">
                <a:solidFill>
                  <a:schemeClr val="bg1"/>
                </a:solidFill>
              </a:rPr>
              <a:t>Sources : </a:t>
            </a:r>
            <a:r>
              <a:rPr lang="fr-FR" sz="1700" u="sng" dirty="0">
                <a:solidFill>
                  <a:schemeClr val="bg1"/>
                </a:solidFill>
                <a:hlinkClick r:id="rId3"/>
              </a:rPr>
              <a:t>https://www.service-public.fr/particuliers/vosdroits/N96</a:t>
            </a:r>
            <a:endParaRPr lang="fr-FR" sz="1700" dirty="0">
              <a:solidFill>
                <a:schemeClr val="bg1"/>
              </a:solidFill>
            </a:endParaRPr>
          </a:p>
        </p:txBody>
      </p:sp>
    </p:spTree>
    <p:extLst>
      <p:ext uri="{BB962C8B-B14F-4D97-AF65-F5344CB8AC3E}">
        <p14:creationId xmlns:p14="http://schemas.microsoft.com/office/powerpoint/2010/main" val="42011759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127</TotalTime>
  <Words>2702</Words>
  <Application>Microsoft Office PowerPoint</Application>
  <PresentationFormat>Personnalisé</PresentationFormat>
  <Paragraphs>184</Paragraphs>
  <Slides>28</Slides>
  <Notes>0</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Ion</vt:lpstr>
      <vt:lpstr>Les crédits à la consommation</vt:lpstr>
      <vt:lpstr>Le crédit affecté</vt:lpstr>
      <vt:lpstr>Présentation PowerPoint</vt:lpstr>
      <vt:lpstr>Présentation PowerPoint</vt:lpstr>
      <vt:lpstr>Crédit à la consommation : le prêt personnel </vt:lpstr>
      <vt:lpstr>Présentation PowerPoint</vt:lpstr>
      <vt:lpstr>Crédit renouvelable ou crédit revolving </vt:lpstr>
      <vt:lpstr>Présentation PowerPoint</vt:lpstr>
      <vt:lpstr>Présentation PowerPoint</vt:lpstr>
      <vt:lpstr>Présentation PowerPoint</vt:lpstr>
      <vt:lpstr>Présentation PowerPoint</vt:lpstr>
      <vt:lpstr>Leasing (location avec option d'achat) ou location longue durée </vt:lpstr>
      <vt:lpstr>Présentation PowerPoint</vt:lpstr>
      <vt:lpstr>Présentation PowerPoint</vt:lpstr>
      <vt:lpstr>Présentation PowerPoint</vt:lpstr>
      <vt:lpstr>Présentation PowerPoint</vt:lpstr>
      <vt:lpstr>Crédit gratuit à la consommation </vt:lpstr>
      <vt:lpstr>Présentation PowerPoint</vt:lpstr>
      <vt:lpstr>Carte de paiement ou carte de crédit attribuées par un magasin </vt:lpstr>
      <vt:lpstr>Présentation PowerPoint</vt:lpstr>
      <vt:lpstr>Présentation PowerPoint</vt:lpstr>
      <vt:lpstr>Présentation PowerPoint</vt:lpstr>
      <vt:lpstr>Paiement à crédit </vt:lpstr>
      <vt:lpstr>Présentation PowerPoint</vt:lpstr>
      <vt:lpstr>Crédit à la consommation : obligations de la banque </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Centre Technique Régional de la Consommation</dc:creator>
  <cp:lastModifiedBy>0</cp:lastModifiedBy>
  <cp:revision>18</cp:revision>
  <dcterms:created xsi:type="dcterms:W3CDTF">2023-03-03T09:46:49Z</dcterms:created>
  <dcterms:modified xsi:type="dcterms:W3CDTF">2024-02-07T10:39:23Z</dcterms:modified>
</cp:coreProperties>
</file>